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6"/>
  </p:notesMasterIdLst>
  <p:sldIdLst>
    <p:sldId id="256" r:id="rId2"/>
    <p:sldId id="258" r:id="rId3"/>
    <p:sldId id="265" r:id="rId4"/>
    <p:sldId id="261" r:id="rId5"/>
    <p:sldId id="264" r:id="rId6"/>
    <p:sldId id="263" r:id="rId7"/>
    <p:sldId id="262" r:id="rId8"/>
    <p:sldId id="267" r:id="rId9"/>
    <p:sldId id="275" r:id="rId10"/>
    <p:sldId id="311" r:id="rId11"/>
    <p:sldId id="312" r:id="rId12"/>
    <p:sldId id="313" r:id="rId13"/>
    <p:sldId id="314" r:id="rId14"/>
    <p:sldId id="315" r:id="rId15"/>
    <p:sldId id="316" r:id="rId16"/>
    <p:sldId id="317" r:id="rId17"/>
    <p:sldId id="318" r:id="rId18"/>
    <p:sldId id="319" r:id="rId19"/>
    <p:sldId id="320" r:id="rId20"/>
    <p:sldId id="322" r:id="rId21"/>
    <p:sldId id="323" r:id="rId22"/>
    <p:sldId id="298" r:id="rId23"/>
    <p:sldId id="324" r:id="rId24"/>
    <p:sldId id="321" r:id="rId25"/>
    <p:sldId id="327" r:id="rId26"/>
    <p:sldId id="328" r:id="rId27"/>
    <p:sldId id="329" r:id="rId28"/>
    <p:sldId id="330" r:id="rId29"/>
    <p:sldId id="331" r:id="rId30"/>
    <p:sldId id="332" r:id="rId31"/>
    <p:sldId id="333" r:id="rId32"/>
    <p:sldId id="334" r:id="rId33"/>
    <p:sldId id="357" r:id="rId34"/>
    <p:sldId id="358" r:id="rId35"/>
    <p:sldId id="299" r:id="rId36"/>
    <p:sldId id="300" r:id="rId37"/>
    <p:sldId id="301" r:id="rId38"/>
    <p:sldId id="302" r:id="rId39"/>
    <p:sldId id="306" r:id="rId40"/>
    <p:sldId id="308" r:id="rId41"/>
    <p:sldId id="337" r:id="rId42"/>
    <p:sldId id="347" r:id="rId43"/>
    <p:sldId id="338" r:id="rId44"/>
    <p:sldId id="348" r:id="rId45"/>
    <p:sldId id="339" r:id="rId46"/>
    <p:sldId id="349" r:id="rId47"/>
    <p:sldId id="340" r:id="rId48"/>
    <p:sldId id="350" r:id="rId49"/>
    <p:sldId id="351" r:id="rId50"/>
    <p:sldId id="352" r:id="rId51"/>
    <p:sldId id="353" r:id="rId52"/>
    <p:sldId id="342" r:id="rId53"/>
    <p:sldId id="356" r:id="rId54"/>
    <p:sldId id="343"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8016" autoAdjust="0"/>
  </p:normalViewPr>
  <p:slideViewPr>
    <p:cSldViewPr snapToGrid="0">
      <p:cViewPr varScale="1">
        <p:scale>
          <a:sx n="19" d="100"/>
          <a:sy n="19" d="100"/>
        </p:scale>
        <p:origin x="2676"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A92C55F4-C241-4BA1-A492-A4EE118A961D}" type="datetimeFigureOut">
              <a:rPr lang="en-US" smtClean="0"/>
              <a:t>1/15/2024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BAFD4A-DCE7-4274-B369-BF4924F760A6}" type="slidenum">
              <a:rPr lang="en-US" smtClean="0"/>
              <a:t>‹#›</a:t>
            </a:fld>
            <a:endParaRPr lang="en-US"/>
          </a:p>
        </p:txBody>
      </p:sp>
    </p:spTree>
    <p:extLst>
      <p:ext uri="{BB962C8B-B14F-4D97-AF65-F5344CB8AC3E}">
        <p14:creationId xmlns:p14="http://schemas.microsoft.com/office/powerpoint/2010/main" val="309492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Bambi asked if I could come and share on how to walk alongside others in their battles with depression and anxiety</a:t>
            </a:r>
          </a:p>
          <a:p>
            <a:pPr marL="171450" indent="-171450">
              <a:buFont typeface="Arial" panose="020B0604020202020204" pitchFamily="34" charset="0"/>
              <a:buChar char="•"/>
            </a:pPr>
            <a:r>
              <a:rPr lang="en-US" sz="1050" dirty="0"/>
              <a:t>Haven’t we all been there—wanting to help someone in the worst way, but feeling so ill-prepared?!! (I don’t know what to say!)</a:t>
            </a:r>
          </a:p>
          <a:p>
            <a:pPr marL="171450" indent="-171450">
              <a:buFont typeface="Arial" panose="020B0604020202020204" pitchFamily="34" charset="0"/>
              <a:buChar char="•"/>
            </a:pPr>
            <a:r>
              <a:rPr lang="en-US" sz="1050" dirty="0"/>
              <a:t>My goal in speaking with you tonight is to impress on your hearts the fact that what we have to offer each other AS CHILDREN OF GOD far surpasses what the medical field has to offer</a:t>
            </a:r>
          </a:p>
          <a:p>
            <a:pPr marL="171450" indent="-171450">
              <a:buFont typeface="Arial" panose="020B0604020202020204" pitchFamily="34" charset="0"/>
              <a:buChar char="•"/>
            </a:pPr>
            <a:r>
              <a:rPr lang="en-US" sz="1050" dirty="0"/>
              <a:t>I’m hoping that you leave here believing that the best preparation for helping others is the simple belief in the Good News of the Gospel of Jesus Christ.</a:t>
            </a:r>
          </a:p>
          <a:p>
            <a:pPr marL="171450" indent="-171450">
              <a:buFont typeface="Arial" panose="020B0604020202020204" pitchFamily="34" charset="0"/>
              <a:buChar char="•"/>
            </a:pPr>
            <a:r>
              <a:rPr lang="en-US" sz="1050" dirty="0"/>
              <a:t>I’m wanting to stir up our hearts to set our cell phones aside and go back to the good old-fashioned concept of cultivating relationships, where we share the ups and downs of life together—like Frodo and Samwise Gamgee did in the story of the LOTR.</a:t>
            </a:r>
          </a:p>
          <a:p>
            <a:endParaRPr lang="en-US" sz="1050" dirty="0"/>
          </a:p>
          <a:p>
            <a:pPr marL="171450" indent="-171450">
              <a:buFont typeface="Arial" panose="020B0604020202020204" pitchFamily="34" charset="0"/>
              <a:buChar char="•"/>
            </a:pPr>
            <a:r>
              <a:rPr lang="en-US" sz="1050" dirty="0"/>
              <a:t>Rebecca St. James sang a song many years ago now called “</a:t>
            </a:r>
            <a:r>
              <a:rPr lang="en-US" sz="1050" dirty="0" err="1"/>
              <a:t>I’llCarry</a:t>
            </a:r>
            <a:r>
              <a:rPr lang="en-US" sz="1050" dirty="0"/>
              <a:t> You.” </a:t>
            </a:r>
          </a:p>
          <a:p>
            <a:pPr marL="171450" indent="-171450">
              <a:buFont typeface="Arial" panose="020B0604020202020204" pitchFamily="34" charset="0"/>
              <a:buChar char="•"/>
            </a:pPr>
            <a:r>
              <a:rPr lang="en-US" sz="1050" dirty="0"/>
              <a:t>She wrote it after having witnessed a race in which one of the runners collapsed close to the end of the race. Two of her friends saw that she wasn’t going to reach the finish line at all, and knowing how much work she put into preparation for the race, they ran down onto the road, picked her up, and carried her across the finish line. </a:t>
            </a:r>
          </a:p>
          <a:p>
            <a:endParaRPr lang="en-US" sz="1050" dirty="0"/>
          </a:p>
          <a:p>
            <a:pPr algn="ctr"/>
            <a:r>
              <a:rPr lang="en-US" sz="1050" dirty="0"/>
              <a:t>I know that look in your eyes—I see the pain behind your smile; Please don’t hold it all inside.</a:t>
            </a:r>
          </a:p>
          <a:p>
            <a:pPr algn="ctr"/>
            <a:r>
              <a:rPr lang="en-US" sz="1050" dirty="0"/>
              <a:t>Together we can run to the finish line, and when you are tired, I’ll Carry You!</a:t>
            </a:r>
          </a:p>
          <a:p>
            <a:pPr algn="ctr"/>
            <a:r>
              <a:rPr lang="en-US" sz="1050" dirty="0"/>
              <a:t>I can’t walk this road without you, You cannot go it alone</a:t>
            </a:r>
          </a:p>
          <a:p>
            <a:pPr algn="ctr"/>
            <a:r>
              <a:rPr lang="en-US" sz="1050" dirty="0"/>
              <a:t>We were never meant to make it on our own</a:t>
            </a:r>
          </a:p>
          <a:p>
            <a:pPr algn="ctr"/>
            <a:r>
              <a:rPr lang="en-US" sz="1050" dirty="0"/>
              <a:t>When the load becomes too heavy, And your feet too tired to walk</a:t>
            </a:r>
          </a:p>
          <a:p>
            <a:pPr algn="ctr"/>
            <a:r>
              <a:rPr lang="en-US" sz="1050" dirty="0"/>
              <a:t>I will carry you, and we’ll be carried on</a:t>
            </a:r>
          </a:p>
          <a:p>
            <a:pPr algn="l"/>
            <a:endParaRPr lang="en-US" sz="1050" dirty="0"/>
          </a:p>
          <a:p>
            <a:pPr algn="l"/>
            <a:r>
              <a:rPr lang="en-US" sz="1050" dirty="0"/>
              <a:t>This is the direction we are going in our talk tonight.</a:t>
            </a:r>
          </a:p>
        </p:txBody>
      </p:sp>
      <p:sp>
        <p:nvSpPr>
          <p:cNvPr id="4" name="Slide Number Placeholder 3"/>
          <p:cNvSpPr>
            <a:spLocks noGrp="1"/>
          </p:cNvSpPr>
          <p:nvPr>
            <p:ph type="sldNum" sz="quarter" idx="5"/>
          </p:nvPr>
        </p:nvSpPr>
        <p:spPr/>
        <p:txBody>
          <a:bodyPr/>
          <a:lstStyle/>
          <a:p>
            <a:fld id="{F6BAFD4A-DCE7-4274-B369-BF4924F760A6}" type="slidenum">
              <a:rPr lang="en-US" smtClean="0"/>
              <a:t>1</a:t>
            </a:fld>
            <a:endParaRPr lang="en-US"/>
          </a:p>
        </p:txBody>
      </p:sp>
    </p:spTree>
    <p:extLst>
      <p:ext uri="{BB962C8B-B14F-4D97-AF65-F5344CB8AC3E}">
        <p14:creationId xmlns:p14="http://schemas.microsoft.com/office/powerpoint/2010/main" val="260020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100" dirty="0"/>
              <a:t>Read entire slide</a:t>
            </a:r>
          </a:p>
          <a:p>
            <a:pPr marL="228600" indent="-228600">
              <a:buAutoNum type="arabicPeriod"/>
            </a:pPr>
            <a:r>
              <a:rPr lang="en-US" sz="1100" dirty="0"/>
              <a:t>Mothers in the audience tonight, these good old values are just as necessary today as they were 100 years ago. </a:t>
            </a:r>
          </a:p>
          <a:p>
            <a:pPr marL="685800" lvl="1" indent="-228600">
              <a:buFont typeface="Arial" panose="020B0604020202020204" pitchFamily="34" charset="0"/>
              <a:buChar char="•"/>
            </a:pPr>
            <a:r>
              <a:rPr lang="en-US" sz="1100" dirty="0"/>
              <a:t>I feel we have so many distractions today / so busy / waste too much time on our phones</a:t>
            </a:r>
          </a:p>
          <a:p>
            <a:pPr marL="685800" lvl="1" indent="-228600">
              <a:buFont typeface="Arial" panose="020B0604020202020204" pitchFamily="34" charset="0"/>
              <a:buChar char="•"/>
            </a:pPr>
            <a:r>
              <a:rPr lang="en-US" sz="1100" dirty="0"/>
              <a:t>Make child training your PRIORITY! These tools of hard work/responsibility will benefit your children their entire lifetime</a:t>
            </a:r>
          </a:p>
          <a:p>
            <a:pPr marL="685800" lvl="1" indent="-228600">
              <a:buFont typeface="Arial" panose="020B0604020202020204" pitchFamily="34" charset="0"/>
              <a:buChar char="•"/>
            </a:pPr>
            <a:r>
              <a:rPr lang="en-US" sz="1100" dirty="0"/>
              <a:t>I have often made the comment that I successfully made it through medical school b/c I first learned how to successfully complete picking 15 rows of beans!</a:t>
            </a:r>
          </a:p>
          <a:p>
            <a:r>
              <a:rPr lang="en-US" sz="1100" dirty="0"/>
              <a:t>3. ALL OUR STORIES GOT MESSED UP. We have a common theme in this way.</a:t>
            </a:r>
          </a:p>
          <a:p>
            <a:pPr marL="628650" lvl="1" indent="-171450">
              <a:buFont typeface="Arial" panose="020B0604020202020204" pitchFamily="34" charset="0"/>
              <a:buChar char="•"/>
            </a:pPr>
            <a:r>
              <a:rPr lang="en-US" sz="1100" dirty="0"/>
              <a:t>No matter how good or not-so-good our parents were, in one way or another, our journeys got messed up early on, right?!</a:t>
            </a:r>
          </a:p>
          <a:p>
            <a:pPr marL="628650" lvl="1" indent="-171450">
              <a:buFont typeface="Arial" panose="020B0604020202020204" pitchFamily="34" charset="0"/>
              <a:buChar char="•"/>
            </a:pPr>
            <a:r>
              <a:rPr lang="en-US" sz="1100" dirty="0"/>
              <a:t>I see too many people believing that their lives would be so much better today IF ONLY this bad thing wouldn’t have happened…</a:t>
            </a:r>
          </a:p>
          <a:p>
            <a:endParaRPr lang="en-US" sz="1100" dirty="0"/>
          </a:p>
          <a:p>
            <a:pPr marL="628650" lvl="1" indent="-171450">
              <a:buFont typeface="Arial" panose="020B0604020202020204" pitchFamily="34" charset="0"/>
              <a:buChar char="•"/>
            </a:pPr>
            <a:r>
              <a:rPr lang="en-US" sz="1100" dirty="0"/>
              <a:t>my guess is that there are chapters in ALL our stories that we wish we could delete or do over</a:t>
            </a:r>
          </a:p>
          <a:p>
            <a:pPr marL="628650" lvl="1" indent="-171450">
              <a:buFont typeface="Arial" panose="020B0604020202020204" pitchFamily="34" charset="0"/>
              <a:buChar char="•"/>
            </a:pPr>
            <a:r>
              <a:rPr lang="en-US" sz="1100" dirty="0"/>
              <a:t>I’m wanting us to connect the dots that ALL of our lives have started in a Broken Down World, and we  all have a common start:</a:t>
            </a:r>
          </a:p>
        </p:txBody>
      </p:sp>
      <p:sp>
        <p:nvSpPr>
          <p:cNvPr id="4" name="Slide Number Placeholder 3"/>
          <p:cNvSpPr>
            <a:spLocks noGrp="1"/>
          </p:cNvSpPr>
          <p:nvPr>
            <p:ph type="sldNum" sz="quarter" idx="5"/>
          </p:nvPr>
        </p:nvSpPr>
        <p:spPr/>
        <p:txBody>
          <a:bodyPr/>
          <a:lstStyle/>
          <a:p>
            <a:fld id="{F6BAFD4A-DCE7-4274-B369-BF4924F760A6}" type="slidenum">
              <a:rPr lang="en-US" smtClean="0"/>
              <a:t>10</a:t>
            </a:fld>
            <a:endParaRPr lang="en-US"/>
          </a:p>
        </p:txBody>
      </p:sp>
    </p:spTree>
    <p:extLst>
      <p:ext uri="{BB962C8B-B14F-4D97-AF65-F5344CB8AC3E}">
        <p14:creationId xmlns:p14="http://schemas.microsoft.com/office/powerpoint/2010/main" val="17454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Read over entire slide, then:  “there’s a theological term describing this…”</a:t>
            </a:r>
          </a:p>
        </p:txBody>
      </p:sp>
      <p:sp>
        <p:nvSpPr>
          <p:cNvPr id="4" name="Slide Number Placeholder 3"/>
          <p:cNvSpPr>
            <a:spLocks noGrp="1"/>
          </p:cNvSpPr>
          <p:nvPr>
            <p:ph type="sldNum" sz="quarter" idx="5"/>
          </p:nvPr>
        </p:nvSpPr>
        <p:spPr/>
        <p:txBody>
          <a:bodyPr/>
          <a:lstStyle/>
          <a:p>
            <a:fld id="{F6BAFD4A-DCE7-4274-B369-BF4924F760A6}" type="slidenum">
              <a:rPr lang="en-US" smtClean="0"/>
              <a:t>11</a:t>
            </a:fld>
            <a:endParaRPr lang="en-US"/>
          </a:p>
        </p:txBody>
      </p:sp>
    </p:spTree>
    <p:extLst>
      <p:ext uri="{BB962C8B-B14F-4D97-AF65-F5344CB8AC3E}">
        <p14:creationId xmlns:p14="http://schemas.microsoft.com/office/powerpoint/2010/main" val="924982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ALL of our journeys start on this path! </a:t>
            </a:r>
          </a:p>
          <a:p>
            <a:pPr marL="171450" indent="-171450">
              <a:buFont typeface="Arial" panose="020B0604020202020204" pitchFamily="34" charset="0"/>
              <a:buChar char="•"/>
            </a:pPr>
            <a:r>
              <a:rPr lang="en-US" sz="1100" dirty="0"/>
              <a:t>We are born sinful, self-focused, and twisted in soul.</a:t>
            </a:r>
          </a:p>
          <a:p>
            <a:pPr marL="171450" indent="-171450">
              <a:buFont typeface="Arial" panose="020B0604020202020204" pitchFamily="34" charset="0"/>
              <a:buChar char="•"/>
            </a:pPr>
            <a:r>
              <a:rPr lang="en-US" sz="1100" dirty="0"/>
              <a:t>“It’s all about me!” – no, it’s not. This is such an important, basic lesson to learn in life. </a:t>
            </a:r>
          </a:p>
          <a:p>
            <a:pPr marL="171450" indent="-171450">
              <a:buFont typeface="Arial" panose="020B0604020202020204" pitchFamily="34" charset="0"/>
              <a:buChar char="•"/>
            </a:pPr>
            <a:r>
              <a:rPr lang="en-US" sz="1100" dirty="0"/>
              <a:t>“Life is NOT about Me.”</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But we all started our journeys ‘</a:t>
            </a:r>
            <a:r>
              <a:rPr lang="en-US" sz="1100" dirty="0" err="1"/>
              <a:t>incurvatus</a:t>
            </a:r>
            <a:r>
              <a:rPr lang="en-US" sz="1100" dirty="0"/>
              <a:t> in se,’ and in this way we can understand each other in our struggle!</a:t>
            </a:r>
          </a:p>
          <a:p>
            <a:endParaRPr lang="en-US" sz="1100" dirty="0"/>
          </a:p>
          <a:p>
            <a:pPr marL="171450" indent="-171450">
              <a:buFont typeface="Arial" panose="020B0604020202020204" pitchFamily="34" charset="0"/>
              <a:buChar char="•"/>
            </a:pPr>
            <a:r>
              <a:rPr lang="en-US" sz="1100" dirty="0"/>
              <a:t>I am wanting to rivet this picture in your mind’s eye, because </a:t>
            </a:r>
            <a:r>
              <a:rPr lang="en-US" sz="1100" u="sng" dirty="0"/>
              <a:t>CONTRARY to what you’ll read in self-help books, we DON’T find answers to our struggles by navel-gazing</a:t>
            </a:r>
            <a:r>
              <a:rPr lang="en-US" sz="1100" dirty="0"/>
              <a:t>.</a:t>
            </a:r>
          </a:p>
          <a:p>
            <a:pPr marL="171450" indent="-171450">
              <a:buFont typeface="Arial" panose="020B0604020202020204" pitchFamily="34" charset="0"/>
              <a:buChar char="•"/>
            </a:pPr>
            <a:r>
              <a:rPr lang="en-US" sz="1100" dirty="0"/>
              <a:t>Our answers are NOT inside us, requiring more and more scrutinizing of our selves. </a:t>
            </a:r>
          </a:p>
          <a:p>
            <a:endParaRPr lang="en-US" sz="1100" dirty="0"/>
          </a:p>
          <a:p>
            <a:pPr marL="171450" indent="-171450">
              <a:buFont typeface="Arial" panose="020B0604020202020204" pitchFamily="34" charset="0"/>
              <a:buChar char="•"/>
            </a:pPr>
            <a:r>
              <a:rPr lang="en-US" sz="1100" dirty="0"/>
              <a:t>In fact, a better picture of this concept…</a:t>
            </a:r>
          </a:p>
        </p:txBody>
      </p:sp>
      <p:sp>
        <p:nvSpPr>
          <p:cNvPr id="4" name="Slide Number Placeholder 3"/>
          <p:cNvSpPr>
            <a:spLocks noGrp="1"/>
          </p:cNvSpPr>
          <p:nvPr>
            <p:ph type="sldNum" sz="quarter" idx="5"/>
          </p:nvPr>
        </p:nvSpPr>
        <p:spPr/>
        <p:txBody>
          <a:bodyPr/>
          <a:lstStyle/>
          <a:p>
            <a:fld id="{F6BAFD4A-DCE7-4274-B369-BF4924F760A6}" type="slidenum">
              <a:rPr lang="en-US" smtClean="0"/>
              <a:t>12</a:t>
            </a:fld>
            <a:endParaRPr lang="en-US"/>
          </a:p>
        </p:txBody>
      </p:sp>
    </p:spTree>
    <p:extLst>
      <p:ext uri="{BB962C8B-B14F-4D97-AF65-F5344CB8AC3E}">
        <p14:creationId xmlns:p14="http://schemas.microsoft.com/office/powerpoint/2010/main" val="1319042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I don’t think any of us much liked the character of Gollum in the Lord of the Rings, but I thought he gave a pretty accurate image of mankind’s dilemma with Homo </a:t>
            </a:r>
            <a:r>
              <a:rPr lang="en-US" sz="1100" dirty="0" err="1"/>
              <a:t>Incurvatus</a:t>
            </a:r>
            <a:r>
              <a:rPr lang="en-US" sz="1100" dirty="0"/>
              <a:t> in se.</a:t>
            </a:r>
          </a:p>
          <a:p>
            <a:pPr marL="171450" indent="-171450">
              <a:buFont typeface="Arial" panose="020B0604020202020204" pitchFamily="34" charset="0"/>
              <a:buChar char="•"/>
            </a:pPr>
            <a:r>
              <a:rPr lang="en-US" sz="1100" dirty="0"/>
              <a:t>Some of you are likely asking, </a:t>
            </a:r>
            <a:r>
              <a:rPr lang="en-US" sz="1100" i="1" dirty="0"/>
              <a:t>but doctor, why are we talking about sin? We already know all about that!</a:t>
            </a:r>
            <a:endParaRPr lang="en-US" sz="1100" i="0" dirty="0"/>
          </a:p>
          <a:p>
            <a:pPr marL="171450" indent="-171450">
              <a:buFont typeface="Arial" panose="020B0604020202020204" pitchFamily="34" charset="0"/>
              <a:buChar char="•"/>
            </a:pPr>
            <a:r>
              <a:rPr lang="en-US" sz="1100" i="0" dirty="0"/>
              <a:t>Because so much of the struggle of living stems from this sinful nature that we were born with!</a:t>
            </a:r>
          </a:p>
          <a:p>
            <a:endParaRPr lang="en-US" sz="1100" i="0" dirty="0"/>
          </a:p>
          <a:p>
            <a:r>
              <a:rPr lang="en-US" sz="1100" i="0" dirty="0"/>
              <a:t>	“The Heart is Deceitful above all things and desperately wicked!”</a:t>
            </a:r>
          </a:p>
          <a:p>
            <a:endParaRPr lang="en-US" sz="1100" i="0" dirty="0"/>
          </a:p>
          <a:p>
            <a:pPr marL="171450" indent="-171450">
              <a:buFont typeface="Arial" panose="020B0604020202020204" pitchFamily="34" charset="0"/>
              <a:buChar char="•"/>
            </a:pPr>
            <a:r>
              <a:rPr lang="en-US" sz="1100" i="0" dirty="0"/>
              <a:t>Our sinful selves want to make life all about ourselves. But we’ve already pointed out that Life is Not About Me.</a:t>
            </a:r>
          </a:p>
          <a:p>
            <a:pPr marL="171450" indent="-171450">
              <a:buFont typeface="Arial" panose="020B0604020202020204" pitchFamily="34" charset="0"/>
              <a:buChar char="•"/>
            </a:pPr>
            <a:r>
              <a:rPr lang="en-US" sz="1100" i="0" dirty="0"/>
              <a:t>A second helpful truth that I’ve learned is to “call a spade a spade.” </a:t>
            </a:r>
          </a:p>
          <a:p>
            <a:pPr marL="171450" indent="-171450">
              <a:buFont typeface="Arial" panose="020B0604020202020204" pitchFamily="34" charset="0"/>
              <a:buChar char="•"/>
            </a:pPr>
            <a:r>
              <a:rPr lang="en-US" sz="1100" i="0" dirty="0"/>
              <a:t>In other words, by calling an issue what it truly is, we have something we can work with.</a:t>
            </a:r>
          </a:p>
          <a:p>
            <a:endParaRPr lang="en-US" sz="1100" i="0" dirty="0"/>
          </a:p>
          <a:p>
            <a:pPr marL="171450" indent="-171450">
              <a:buFont typeface="Arial" panose="020B0604020202020204" pitchFamily="34" charset="0"/>
              <a:buChar char="•"/>
            </a:pPr>
            <a:r>
              <a:rPr lang="en-US" sz="1100" i="0" dirty="0"/>
              <a:t>Look at Gollum; our human natures are “twisted.” We don’t naturally talk straight. </a:t>
            </a:r>
          </a:p>
          <a:p>
            <a:pPr marL="171450" indent="-171450">
              <a:buFont typeface="Arial" panose="020B0604020202020204" pitchFamily="34" charset="0"/>
              <a:buChar char="•"/>
            </a:pPr>
            <a:r>
              <a:rPr lang="en-US" sz="1100" i="0" dirty="0"/>
              <a:t>When we don’t talk straight, we waste a lot of time and energy trying to help people.</a:t>
            </a:r>
          </a:p>
          <a:p>
            <a:pPr marL="171450" indent="-171450">
              <a:buFont typeface="Arial" panose="020B0604020202020204" pitchFamily="34" charset="0"/>
              <a:buChar char="•"/>
            </a:pPr>
            <a:r>
              <a:rPr lang="en-US" sz="1100" i="0" dirty="0"/>
              <a:t>As a doctor, I’ve discovered that patients appreciate “straight talk.”</a:t>
            </a:r>
          </a:p>
          <a:p>
            <a:pPr marL="171450" indent="-171450">
              <a:buFont typeface="Arial" panose="020B0604020202020204" pitchFamily="34" charset="0"/>
              <a:buChar char="•"/>
            </a:pPr>
            <a:r>
              <a:rPr lang="en-US" sz="1100" i="0" dirty="0"/>
              <a:t>If you’re going to try to help people journey, learn to call a spade just what it is:  a spade.</a:t>
            </a:r>
          </a:p>
          <a:p>
            <a:pPr marL="171450" indent="-171450">
              <a:buFont typeface="Arial" panose="020B0604020202020204" pitchFamily="34" charset="0"/>
              <a:buChar char="•"/>
            </a:pPr>
            <a:r>
              <a:rPr lang="en-US" sz="1100" i="0" dirty="0"/>
              <a:t>Don’t call someone’s sins “mistakes.”  Call it for what it is…SIN.</a:t>
            </a:r>
          </a:p>
          <a:p>
            <a:pPr marL="171450" indent="-171450">
              <a:buFont typeface="Arial" panose="020B0604020202020204" pitchFamily="34" charset="0"/>
              <a:buChar char="•"/>
            </a:pPr>
            <a:r>
              <a:rPr lang="en-US" sz="1100" i="0" dirty="0"/>
              <a:t>Why? Because getting stuff out in the open prepares us to deal with it.</a:t>
            </a:r>
          </a:p>
          <a:p>
            <a:pPr marL="171450" indent="-171450">
              <a:buFont typeface="Arial" panose="020B0604020202020204" pitchFamily="34" charset="0"/>
              <a:buChar char="•"/>
            </a:pPr>
            <a:r>
              <a:rPr lang="en-US" sz="1100" i="0" dirty="0"/>
              <a:t>So we’ve ALL been here; we all know how sin makes a mess of our lives.</a:t>
            </a:r>
            <a:endParaRPr lang="en-US" sz="1100" dirty="0"/>
          </a:p>
        </p:txBody>
      </p:sp>
      <p:sp>
        <p:nvSpPr>
          <p:cNvPr id="4" name="Slide Number Placeholder 3"/>
          <p:cNvSpPr>
            <a:spLocks noGrp="1"/>
          </p:cNvSpPr>
          <p:nvPr>
            <p:ph type="sldNum" sz="quarter" idx="5"/>
          </p:nvPr>
        </p:nvSpPr>
        <p:spPr/>
        <p:txBody>
          <a:bodyPr/>
          <a:lstStyle/>
          <a:p>
            <a:fld id="{F6BAFD4A-DCE7-4274-B369-BF4924F760A6}" type="slidenum">
              <a:rPr lang="en-US" smtClean="0"/>
              <a:t>13</a:t>
            </a:fld>
            <a:endParaRPr lang="en-US"/>
          </a:p>
        </p:txBody>
      </p:sp>
    </p:spTree>
    <p:extLst>
      <p:ext uri="{BB962C8B-B14F-4D97-AF65-F5344CB8AC3E}">
        <p14:creationId xmlns:p14="http://schemas.microsoft.com/office/powerpoint/2010/main" val="1324253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Conversion can be an annoying religious term.</a:t>
            </a:r>
          </a:p>
          <a:p>
            <a:r>
              <a:rPr lang="en-US" sz="1100" dirty="0"/>
              <a:t>But to those of us who have experienced it, it is very descriptive. </a:t>
            </a:r>
          </a:p>
          <a:p>
            <a:endParaRPr lang="en-US" sz="1100" dirty="0"/>
          </a:p>
          <a:p>
            <a:r>
              <a:rPr lang="en-US" sz="1100" dirty="0"/>
              <a:t>[read slide]</a:t>
            </a:r>
          </a:p>
          <a:p>
            <a:endParaRPr lang="en-US" sz="1100" dirty="0"/>
          </a:p>
          <a:p>
            <a:r>
              <a:rPr lang="en-US" sz="1100" dirty="0"/>
              <a:t>What are our eyes opened to?  The gravity of my sin. My humongous need. </a:t>
            </a:r>
          </a:p>
          <a:p>
            <a:r>
              <a:rPr lang="en-US" sz="1100" dirty="0"/>
              <a:t>What do our ears now hear? They are inclined to the voice of our new Shepherd.</a:t>
            </a:r>
          </a:p>
          <a:p>
            <a:r>
              <a:rPr lang="en-US" sz="1100" dirty="0"/>
              <a:t>What is so different about hearts of flesh? They truly love God and desire righteousness.</a:t>
            </a:r>
          </a:p>
          <a:p>
            <a:endParaRPr lang="en-US" sz="1100" dirty="0"/>
          </a:p>
          <a:p>
            <a:r>
              <a:rPr lang="en-US" sz="1100" dirty="0"/>
              <a:t>We become truly ALIVE! I’m not a huge fan of zombie movies, but indeed, there is a spiritual concept in them that catches the difference between “the living dead” and being born again to true life!</a:t>
            </a:r>
          </a:p>
        </p:txBody>
      </p:sp>
      <p:sp>
        <p:nvSpPr>
          <p:cNvPr id="4" name="Slide Number Placeholder 3"/>
          <p:cNvSpPr>
            <a:spLocks noGrp="1"/>
          </p:cNvSpPr>
          <p:nvPr>
            <p:ph type="sldNum" sz="quarter" idx="5"/>
          </p:nvPr>
        </p:nvSpPr>
        <p:spPr/>
        <p:txBody>
          <a:bodyPr/>
          <a:lstStyle/>
          <a:p>
            <a:fld id="{F6BAFD4A-DCE7-4274-B369-BF4924F760A6}" type="slidenum">
              <a:rPr lang="en-US" smtClean="0"/>
              <a:t>14</a:t>
            </a:fld>
            <a:endParaRPr lang="en-US"/>
          </a:p>
        </p:txBody>
      </p:sp>
    </p:spTree>
    <p:extLst>
      <p:ext uri="{BB962C8B-B14F-4D97-AF65-F5344CB8AC3E}">
        <p14:creationId xmlns:p14="http://schemas.microsoft.com/office/powerpoint/2010/main" val="31632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kern="100" dirty="0">
                <a:latin typeface="Calibri" panose="020F0502020204030204" pitchFamily="34" charset="0"/>
                <a:ea typeface="Calibri" panose="020F0502020204030204" pitchFamily="34" charset="0"/>
                <a:cs typeface="Calibri" panose="020F0502020204030204" pitchFamily="34" charset="0"/>
              </a:rPr>
              <a:t>The wrath of God:  </a:t>
            </a:r>
          </a:p>
          <a:p>
            <a:pPr marL="171450" indent="-171450" defTabSz="931774">
              <a:buFont typeface="Arial" panose="020B0604020202020204" pitchFamily="34" charset="0"/>
              <a:buChar char="•"/>
              <a:defRPr/>
            </a:pPr>
            <a:r>
              <a:rPr lang="en-US" sz="1100" kern="100" dirty="0">
                <a:latin typeface="Calibri" panose="020F0502020204030204" pitchFamily="34" charset="0"/>
                <a:ea typeface="Calibri" panose="020F0502020204030204" pitchFamily="34" charset="0"/>
                <a:cs typeface="Calibri" panose="020F0502020204030204" pitchFamily="34" charset="0"/>
              </a:rPr>
              <a:t>I think of how I shriveled at the wrath of my mother or the wrath of my teacher as a child! </a:t>
            </a:r>
          </a:p>
          <a:p>
            <a:pPr marL="171450" indent="-171450" defTabSz="931774">
              <a:buFont typeface="Arial" panose="020B0604020202020204" pitchFamily="34" charset="0"/>
              <a:buChar char="•"/>
              <a:defRPr/>
            </a:pPr>
            <a:r>
              <a:rPr lang="en-US" sz="1100" kern="100" dirty="0">
                <a:latin typeface="Calibri" panose="020F0502020204030204" pitchFamily="34" charset="0"/>
                <a:ea typeface="Calibri" panose="020F0502020204030204" pitchFamily="34" charset="0"/>
                <a:cs typeface="Calibri" panose="020F0502020204030204" pitchFamily="34" charset="0"/>
              </a:rPr>
              <a:t>What a blessed reality that I do not have to fear the wrath of God. </a:t>
            </a:r>
          </a:p>
          <a:p>
            <a:pPr defTabSz="931774">
              <a:defRPr/>
            </a:pPr>
            <a:endParaRPr lang="en-US" sz="1100" kern="100" dirty="0">
              <a:latin typeface="Calibri" panose="020F0502020204030204" pitchFamily="34" charset="0"/>
              <a:ea typeface="Calibri" panose="020F0502020204030204" pitchFamily="34" charset="0"/>
              <a:cs typeface="Calibri" panose="020F0502020204030204" pitchFamily="34" charset="0"/>
            </a:endParaRPr>
          </a:p>
          <a:p>
            <a:pPr defTabSz="931774">
              <a:defRPr/>
            </a:pPr>
            <a:r>
              <a:rPr lang="en-US" sz="1100" kern="100" dirty="0">
                <a:latin typeface="Calibri" panose="020F0502020204030204" pitchFamily="34" charset="0"/>
                <a:ea typeface="Calibri" panose="020F0502020204030204" pitchFamily="34" charset="0"/>
                <a:cs typeface="Calibri" panose="020F0502020204030204" pitchFamily="34" charset="0"/>
              </a:rPr>
              <a:t>I hope you can see where this is heading!</a:t>
            </a:r>
          </a:p>
          <a:p>
            <a:pPr defTabSz="931774">
              <a:defRPr/>
            </a:pPr>
            <a:r>
              <a:rPr lang="en-US" sz="1100" u="sng" kern="100" dirty="0">
                <a:latin typeface="Calibri" panose="020F0502020204030204" pitchFamily="34" charset="0"/>
                <a:ea typeface="Calibri" panose="020F0502020204030204" pitchFamily="34" charset="0"/>
                <a:cs typeface="Calibri" panose="020F0502020204030204" pitchFamily="34" charset="0"/>
              </a:rPr>
              <a:t>I think a lot of our emotional struggles occur when we fail to realize the actual degree of change that must happen when we are born again. </a:t>
            </a:r>
          </a:p>
          <a:p>
            <a:pPr defTabSz="931774">
              <a:defRPr/>
            </a:pPr>
            <a:r>
              <a:rPr lang="en-US" sz="1100" i="1" kern="100" dirty="0">
                <a:latin typeface="Calibri" panose="020F0502020204030204" pitchFamily="34" charset="0"/>
                <a:ea typeface="Calibri" panose="020F0502020204030204" pitchFamily="34" charset="0"/>
                <a:cs typeface="Calibri" panose="020F0502020204030204" pitchFamily="34" charset="0"/>
              </a:rPr>
              <a:t>If we try to continue living out of the same [</a:t>
            </a:r>
            <a:r>
              <a:rPr lang="en-US" sz="1100" i="1" kern="100" dirty="0" err="1">
                <a:latin typeface="Calibri" panose="020F0502020204030204" pitchFamily="34" charset="0"/>
                <a:ea typeface="Calibri" panose="020F0502020204030204" pitchFamily="34" charset="0"/>
                <a:cs typeface="Calibri" panose="020F0502020204030204" pitchFamily="34" charset="0"/>
              </a:rPr>
              <a:t>preconversion</a:t>
            </a:r>
            <a:r>
              <a:rPr lang="en-US" sz="1100" i="1" kern="100" dirty="0">
                <a:latin typeface="Calibri" panose="020F0502020204030204" pitchFamily="34" charset="0"/>
                <a:ea typeface="Calibri" panose="020F0502020204030204" pitchFamily="34" charset="0"/>
                <a:cs typeface="Calibri" panose="020F0502020204030204" pitchFamily="34" charset="0"/>
              </a:rPr>
              <a:t>] belief system, it simply does not work.</a:t>
            </a:r>
            <a:endParaRPr lang="en-US" sz="1100" kern="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6BAFD4A-DCE7-4274-B369-BF4924F760A6}" type="slidenum">
              <a:rPr lang="en-US" smtClean="0"/>
              <a:t>15</a:t>
            </a:fld>
            <a:endParaRPr lang="en-US"/>
          </a:p>
        </p:txBody>
      </p:sp>
    </p:spTree>
    <p:extLst>
      <p:ext uri="{BB962C8B-B14F-4D97-AF65-F5344CB8AC3E}">
        <p14:creationId xmlns:p14="http://schemas.microsoft.com/office/powerpoint/2010/main" val="392322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t>I often hear myself challenging my friend when we get overwhelmed with the messiness of life:</a:t>
            </a:r>
          </a:p>
          <a:p>
            <a:pPr marL="171450" indent="-171450">
              <a:buFont typeface="Arial" panose="020B0604020202020204" pitchFamily="34" charset="0"/>
              <a:buChar char="•"/>
            </a:pPr>
            <a:r>
              <a:rPr lang="en-US" sz="1100" dirty="0"/>
              <a:t>“Lift up your eyes, Joanne. God’s got this.</a:t>
            </a:r>
          </a:p>
          <a:p>
            <a:pPr marL="171450" indent="-171450">
              <a:buFont typeface="Arial" panose="020B0604020202020204" pitchFamily="34" charset="0"/>
              <a:buChar char="•"/>
            </a:pPr>
            <a:r>
              <a:rPr lang="en-US" sz="1100" dirty="0"/>
              <a:t>He’s big enough to manage this!</a:t>
            </a:r>
          </a:p>
          <a:p>
            <a:pPr marL="171450" indent="-171450">
              <a:buFont typeface="Arial" panose="020B0604020202020204" pitchFamily="34" charset="0"/>
              <a:buChar char="•"/>
            </a:pPr>
            <a:r>
              <a:rPr lang="en-US" sz="1100" dirty="0"/>
              <a:t>There is purpose even in this!”</a:t>
            </a:r>
          </a:p>
          <a:p>
            <a:endParaRPr lang="en-US" sz="1100" dirty="0"/>
          </a:p>
          <a:p>
            <a:pPr marL="0" indent="0">
              <a:buFont typeface="Arial" panose="020B0604020202020204" pitchFamily="34" charset="0"/>
              <a:buNone/>
            </a:pPr>
            <a:r>
              <a:rPr lang="en-US" sz="1100" dirty="0"/>
              <a:t>In other words, “we’ve looked at your belly button long enough; it’s time to exercise our FAITH.”</a:t>
            </a:r>
          </a:p>
        </p:txBody>
      </p:sp>
      <p:sp>
        <p:nvSpPr>
          <p:cNvPr id="4" name="Slide Number Placeholder 3"/>
          <p:cNvSpPr>
            <a:spLocks noGrp="1"/>
          </p:cNvSpPr>
          <p:nvPr>
            <p:ph type="sldNum" sz="quarter" idx="5"/>
          </p:nvPr>
        </p:nvSpPr>
        <p:spPr/>
        <p:txBody>
          <a:bodyPr/>
          <a:lstStyle/>
          <a:p>
            <a:fld id="{F6BAFD4A-DCE7-4274-B369-BF4924F760A6}" type="slidenum">
              <a:rPr lang="en-US" smtClean="0"/>
              <a:t>16</a:t>
            </a:fld>
            <a:endParaRPr lang="en-US"/>
          </a:p>
        </p:txBody>
      </p:sp>
    </p:spTree>
    <p:extLst>
      <p:ext uri="{BB962C8B-B14F-4D97-AF65-F5344CB8AC3E}">
        <p14:creationId xmlns:p14="http://schemas.microsoft.com/office/powerpoint/2010/main" val="359206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Moving into the second part of our talk…</a:t>
            </a:r>
          </a:p>
          <a:p>
            <a:endParaRPr lang="en-US" sz="1100" dirty="0"/>
          </a:p>
          <a:p>
            <a:r>
              <a:rPr lang="en-US" sz="1100" dirty="0"/>
              <a:t>[read slide]</a:t>
            </a:r>
          </a:p>
          <a:p>
            <a:endParaRPr lang="en-US" sz="1100" dirty="0"/>
          </a:p>
          <a:p>
            <a:r>
              <a:rPr lang="en-US" sz="1100" dirty="0"/>
              <a:t>…and I chose five concepts which are truly bedrock to journeying well in a spiritual sense.</a:t>
            </a:r>
          </a:p>
        </p:txBody>
      </p:sp>
      <p:sp>
        <p:nvSpPr>
          <p:cNvPr id="4" name="Slide Number Placeholder 3"/>
          <p:cNvSpPr>
            <a:spLocks noGrp="1"/>
          </p:cNvSpPr>
          <p:nvPr>
            <p:ph type="sldNum" sz="quarter" idx="5"/>
          </p:nvPr>
        </p:nvSpPr>
        <p:spPr/>
        <p:txBody>
          <a:bodyPr/>
          <a:lstStyle/>
          <a:p>
            <a:fld id="{F6BAFD4A-DCE7-4274-B369-BF4924F760A6}" type="slidenum">
              <a:rPr lang="en-US" smtClean="0"/>
              <a:t>17</a:t>
            </a:fld>
            <a:endParaRPr lang="en-US"/>
          </a:p>
        </p:txBody>
      </p:sp>
    </p:spTree>
    <p:extLst>
      <p:ext uri="{BB962C8B-B14F-4D97-AF65-F5344CB8AC3E}">
        <p14:creationId xmlns:p14="http://schemas.microsoft.com/office/powerpoint/2010/main" val="394649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 concepts of repentance and surrender to the Lordship of Christ are not new to any of us here tonight, but I always say that I feel the modern day, 21</a:t>
            </a:r>
            <a:r>
              <a:rPr lang="en-US" sz="1100" baseline="30000" dirty="0"/>
              <a:t>st</a:t>
            </a:r>
            <a:r>
              <a:rPr lang="en-US" sz="1100" dirty="0"/>
              <a:t> century Christian mindset is so watered down! </a:t>
            </a:r>
          </a:p>
          <a:p>
            <a:pPr marL="171450" indent="-171450">
              <a:buFont typeface="Arial" panose="020B0604020202020204" pitchFamily="34" charset="0"/>
              <a:buChar char="•"/>
            </a:pPr>
            <a:r>
              <a:rPr lang="en-US" sz="1100" dirty="0"/>
              <a:t>In the time of the OT prophets, Israel’s culture was so SYNCRETISTIC, which means their religious teachings got all mixed in with other beliefs.</a:t>
            </a:r>
          </a:p>
          <a:p>
            <a:pPr marL="171450" indent="-171450">
              <a:buFont typeface="Arial" panose="020B0604020202020204" pitchFamily="34" charset="0"/>
              <a:buChar char="•"/>
            </a:pPr>
            <a:r>
              <a:rPr lang="en-US" sz="1100" dirty="0"/>
              <a:t>It was no longer pure. But it was very religious, and so they considered themselves high and holy in their sin!!!</a:t>
            </a:r>
          </a:p>
          <a:p>
            <a:pPr marL="171450" indent="-171450">
              <a:buFont typeface="Arial" panose="020B0604020202020204" pitchFamily="34" charset="0"/>
              <a:buChar char="•"/>
            </a:pPr>
            <a:r>
              <a:rPr lang="en-US" sz="1100" u="sng" dirty="0"/>
              <a:t>You and I have had to grapple with watered-down religion in one way or another</a:t>
            </a:r>
            <a:r>
              <a:rPr lang="en-US" sz="1100" dirty="0"/>
              <a:t>. </a:t>
            </a:r>
          </a:p>
          <a:p>
            <a:pPr marL="171450" indent="-171450">
              <a:buFont typeface="Arial" panose="020B0604020202020204" pitchFamily="34" charset="0"/>
              <a:buChar char="•"/>
            </a:pPr>
            <a:r>
              <a:rPr lang="en-US" sz="1100" dirty="0"/>
              <a:t>I am hoping tonight to remind us just how life-changing our decision to follow Jesus actually is! It’s not an ‘oh, by the way’ sort of thing.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Putting this into a counseling context, the contrast between someone bent inwards on themselves and someone who has LIFTED THEIR EYES UPWARD AND OUTWARDS towards God gives a very helpful visual in understanding what brings about true CHANGE in our lives.</a:t>
            </a:r>
          </a:p>
        </p:txBody>
      </p:sp>
      <p:sp>
        <p:nvSpPr>
          <p:cNvPr id="4" name="Slide Number Placeholder 3"/>
          <p:cNvSpPr>
            <a:spLocks noGrp="1"/>
          </p:cNvSpPr>
          <p:nvPr>
            <p:ph type="sldNum" sz="quarter" idx="5"/>
          </p:nvPr>
        </p:nvSpPr>
        <p:spPr/>
        <p:txBody>
          <a:bodyPr/>
          <a:lstStyle/>
          <a:p>
            <a:fld id="{F6BAFD4A-DCE7-4274-B369-BF4924F760A6}" type="slidenum">
              <a:rPr lang="en-US" smtClean="0"/>
              <a:t>18</a:t>
            </a:fld>
            <a:endParaRPr lang="en-US"/>
          </a:p>
        </p:txBody>
      </p:sp>
    </p:spTree>
    <p:extLst>
      <p:ext uri="{BB962C8B-B14F-4D97-AF65-F5344CB8AC3E}">
        <p14:creationId xmlns:p14="http://schemas.microsoft.com/office/powerpoint/2010/main" val="168175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When I find the impact of Truth on my journey, it in turn is something that will be useful in helping others in their journeys!</a:t>
            </a:r>
          </a:p>
          <a:p>
            <a:pPr marL="171450" indent="-171450">
              <a:buFont typeface="Arial" panose="020B0604020202020204" pitchFamily="34" charset="0"/>
              <a:buChar char="•"/>
            </a:pPr>
            <a:r>
              <a:rPr lang="en-US" sz="1100" dirty="0"/>
              <a:t>What is true for me is true for you!</a:t>
            </a:r>
          </a:p>
          <a:p>
            <a:pPr marL="171450" indent="-171450">
              <a:buFont typeface="Arial" panose="020B0604020202020204" pitchFamily="34" charset="0"/>
              <a:buChar char="•"/>
            </a:pPr>
            <a:r>
              <a:rPr lang="en-US" sz="1100" dirty="0"/>
              <a:t>I’ve already shared TWO truths that were life changing when I learned them:</a:t>
            </a:r>
          </a:p>
          <a:p>
            <a:pPr marL="628650" lvl="1" indent="-171450">
              <a:buFont typeface="Arial" panose="020B0604020202020204" pitchFamily="34" charset="0"/>
              <a:buChar char="•"/>
            </a:pPr>
            <a:r>
              <a:rPr lang="en-US" sz="1100" dirty="0"/>
              <a:t>Life is not about me</a:t>
            </a:r>
          </a:p>
          <a:p>
            <a:pPr marL="628650" lvl="1" indent="-171450">
              <a:buFont typeface="Arial" panose="020B0604020202020204" pitchFamily="34" charset="0"/>
              <a:buChar char="•"/>
            </a:pPr>
            <a:r>
              <a:rPr lang="en-US" sz="1100" dirty="0"/>
              <a:t>Call the spade a space (speaking straight)</a:t>
            </a:r>
          </a:p>
          <a:p>
            <a:pPr marL="171450" indent="-171450">
              <a:buFont typeface="Arial" panose="020B0604020202020204" pitchFamily="34" charset="0"/>
              <a:buChar char="•"/>
            </a:pPr>
            <a:r>
              <a:rPr lang="en-US" sz="1100" dirty="0"/>
              <a:t>Homework for you is to think back over your experience, and write down truths that opened your eyes and gave you firm footing on your journey.</a:t>
            </a:r>
          </a:p>
          <a:p>
            <a:pPr marL="171450" indent="-171450">
              <a:buFont typeface="Arial" panose="020B0604020202020204" pitchFamily="34" charset="0"/>
              <a:buChar char="•"/>
            </a:pPr>
            <a:r>
              <a:rPr lang="en-US" sz="1100" dirty="0"/>
              <a:t>These truths become something you have to offer others in their struggle.</a:t>
            </a:r>
          </a:p>
          <a:p>
            <a:pPr marL="171450" indent="-171450">
              <a:buFont typeface="Arial" panose="020B0604020202020204" pitchFamily="34" charset="0"/>
              <a:buChar char="•"/>
            </a:pPr>
            <a:r>
              <a:rPr lang="en-US" sz="1100" dirty="0"/>
              <a:t>For example:</a:t>
            </a:r>
          </a:p>
          <a:p>
            <a:pPr marL="628650" lvl="1" indent="-171450">
              <a:buFont typeface="Arial" panose="020B0604020202020204" pitchFamily="34" charset="0"/>
              <a:buChar char="•"/>
            </a:pPr>
            <a:r>
              <a:rPr lang="en-US" sz="1100" dirty="0"/>
              <a:t>Modern psychology specifically does the naval gazing thing, looking for who hurt you to explain your struggle today.</a:t>
            </a:r>
          </a:p>
          <a:p>
            <a:pPr marL="628650" lvl="1" indent="-171450">
              <a:buFont typeface="Arial" panose="020B0604020202020204" pitchFamily="34" charset="0"/>
              <a:buChar char="•"/>
            </a:pPr>
            <a:r>
              <a:rPr lang="en-US" sz="1100" dirty="0"/>
              <a:t>Yes, it is helpful to process our life experiences to understand why we do or believe some of the things we do!</a:t>
            </a:r>
          </a:p>
          <a:p>
            <a:pPr marL="628650" lvl="1" indent="-171450">
              <a:buFont typeface="Arial" panose="020B0604020202020204" pitchFamily="34" charset="0"/>
              <a:buChar char="•"/>
            </a:pPr>
            <a:r>
              <a:rPr lang="en-US" sz="1100" dirty="0"/>
              <a:t>BUT TRUTH becomes bedrock as we process what to do with those wounds from others:  FORGIVE. </a:t>
            </a:r>
          </a:p>
          <a:p>
            <a:pPr marL="628650" lvl="1" indent="-171450">
              <a:buFont typeface="Arial" panose="020B0604020202020204" pitchFamily="34" charset="0"/>
              <a:buChar char="•"/>
            </a:pPr>
            <a:r>
              <a:rPr lang="en-US" sz="1100" dirty="0"/>
              <a:t>Process your story, but don’t wallow in the sinking sands of naval gazing. </a:t>
            </a:r>
          </a:p>
        </p:txBody>
      </p:sp>
      <p:sp>
        <p:nvSpPr>
          <p:cNvPr id="4" name="Slide Number Placeholder 3"/>
          <p:cNvSpPr>
            <a:spLocks noGrp="1"/>
          </p:cNvSpPr>
          <p:nvPr>
            <p:ph type="sldNum" sz="quarter" idx="5"/>
          </p:nvPr>
        </p:nvSpPr>
        <p:spPr/>
        <p:txBody>
          <a:bodyPr/>
          <a:lstStyle/>
          <a:p>
            <a:fld id="{F6BAFD4A-DCE7-4274-B369-BF4924F760A6}" type="slidenum">
              <a:rPr lang="en-US" smtClean="0"/>
              <a:t>19</a:t>
            </a:fld>
            <a:endParaRPr lang="en-US"/>
          </a:p>
        </p:txBody>
      </p:sp>
    </p:spTree>
    <p:extLst>
      <p:ext uri="{BB962C8B-B14F-4D97-AF65-F5344CB8AC3E}">
        <p14:creationId xmlns:p14="http://schemas.microsoft.com/office/powerpoint/2010/main" val="161742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this short and sweet, b/c this talk is not about me. However, we don’t know each other…</a:t>
            </a:r>
          </a:p>
          <a:p>
            <a:r>
              <a:rPr lang="en-US" dirty="0"/>
              <a:t>I’m married to Joel</a:t>
            </a:r>
            <a:r>
              <a:rPr lang="en-US" baseline="0" dirty="0"/>
              <a:t>.</a:t>
            </a:r>
          </a:p>
          <a:p>
            <a:r>
              <a:rPr lang="en-US" baseline="0" dirty="0"/>
              <a:t>We just had our 31</a:t>
            </a:r>
            <a:r>
              <a:rPr lang="en-US" baseline="30000" dirty="0"/>
              <a:t>th</a:t>
            </a:r>
            <a:r>
              <a:rPr lang="en-US" baseline="0" dirty="0"/>
              <a:t> anniversary.</a:t>
            </a:r>
          </a:p>
          <a:p>
            <a:r>
              <a:rPr lang="en-US" baseline="0" dirty="0"/>
              <a:t>One of the </a:t>
            </a:r>
            <a:r>
              <a:rPr lang="en-US" u="sng" baseline="0" dirty="0"/>
              <a:t>Unforeseen Details </a:t>
            </a:r>
            <a:r>
              <a:rPr lang="en-US" baseline="0" dirty="0"/>
              <a:t>of our life together is that we don’t have children / We’ve accepted this as “Divine Design”</a:t>
            </a:r>
            <a:endParaRPr lang="en-US" dirty="0"/>
          </a:p>
        </p:txBody>
      </p:sp>
      <p:sp>
        <p:nvSpPr>
          <p:cNvPr id="4" name="Slide Number Placeholder 3"/>
          <p:cNvSpPr>
            <a:spLocks noGrp="1"/>
          </p:cNvSpPr>
          <p:nvPr>
            <p:ph type="sldNum" sz="quarter" idx="5"/>
          </p:nvPr>
        </p:nvSpPr>
        <p:spPr/>
        <p:txBody>
          <a:bodyPr/>
          <a:lstStyle/>
          <a:p>
            <a:fld id="{F6BAFD4A-DCE7-4274-B369-BF4924F760A6}" type="slidenum">
              <a:rPr lang="en-US" smtClean="0"/>
              <a:t>2</a:t>
            </a:fld>
            <a:endParaRPr lang="en-US"/>
          </a:p>
        </p:txBody>
      </p:sp>
    </p:spTree>
    <p:extLst>
      <p:ext uri="{BB962C8B-B14F-4D97-AF65-F5344CB8AC3E}">
        <p14:creationId xmlns:p14="http://schemas.microsoft.com/office/powerpoint/2010/main" val="3046950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bedrock of Truth became an incredible anchor to me in the midst of a struggle with a friend.</a:t>
            </a:r>
          </a:p>
          <a:p>
            <a:pPr marL="171450" indent="-171450">
              <a:buFont typeface="Arial" panose="020B0604020202020204" pitchFamily="34" charset="0"/>
              <a:buChar char="•"/>
            </a:pPr>
            <a:r>
              <a:rPr lang="en-US" sz="1100" dirty="0"/>
              <a:t>She ended up deserting the LORD for the pleasures of sin.</a:t>
            </a:r>
          </a:p>
          <a:p>
            <a:pPr marL="171450" indent="-171450">
              <a:buFont typeface="Arial" panose="020B0604020202020204" pitchFamily="34" charset="0"/>
              <a:buChar char="•"/>
            </a:pPr>
            <a:r>
              <a:rPr lang="en-US" sz="1100" dirty="0"/>
              <a:t>I wanted to excuse her…defend her…I didn’t know where to go with her lack of repentance.</a:t>
            </a:r>
          </a:p>
          <a:p>
            <a:pPr marL="171450" indent="-171450">
              <a:buFont typeface="Arial" panose="020B0604020202020204" pitchFamily="34" charset="0"/>
              <a:buChar char="•"/>
            </a:pPr>
            <a:r>
              <a:rPr lang="en-US" sz="1100" dirty="0"/>
              <a:t>I struggled over this for months, and one day Joel made a statement that stopped me in my tracks: </a:t>
            </a:r>
          </a:p>
          <a:p>
            <a:pPr marL="171450" indent="-171450">
              <a:buFont typeface="Arial" panose="020B0604020202020204" pitchFamily="34" charset="0"/>
              <a:buChar char="•"/>
            </a:pPr>
            <a:r>
              <a:rPr lang="en-US" sz="1100" dirty="0"/>
              <a:t>Joel’s comment:….. This was LIFE-CHANGING for me.</a:t>
            </a:r>
          </a:p>
          <a:p>
            <a:pPr marL="171450" indent="-171450">
              <a:buFont typeface="Arial" panose="020B0604020202020204" pitchFamily="34" charset="0"/>
              <a:buChar char="•"/>
            </a:pPr>
            <a:r>
              <a:rPr lang="en-US" sz="1100" dirty="0"/>
              <a:t>I stopped trying to make my friend’s sin excusable, because adultery is always sin—whether it’s my friend or my ungodly neighbor.</a:t>
            </a:r>
          </a:p>
          <a:p>
            <a:pPr marL="171450" indent="-171450">
              <a:buFont typeface="Arial" panose="020B0604020202020204" pitchFamily="34" charset="0"/>
              <a:buChar char="•"/>
            </a:pPr>
            <a:r>
              <a:rPr lang="en-US" sz="1100" dirty="0"/>
              <a:t>It sounds funny, but I found freedom by calling the spade for the sin it was…</a:t>
            </a:r>
          </a:p>
          <a:p>
            <a:pPr marL="171450" indent="-171450">
              <a:buFont typeface="Arial" panose="020B0604020202020204" pitchFamily="34" charset="0"/>
              <a:buChar char="•"/>
            </a:pPr>
            <a:r>
              <a:rPr lang="en-US" sz="1100" dirty="0"/>
              <a:t>AND I found an amazing security realizing how “straightforward” the Scriptures are in matters of Truth.</a:t>
            </a:r>
          </a:p>
          <a:p>
            <a:pPr marL="171450" indent="-171450">
              <a:buFont typeface="Arial" panose="020B0604020202020204" pitchFamily="34" charset="0"/>
              <a:buChar char="•"/>
            </a:pPr>
            <a:r>
              <a:rPr lang="en-US" sz="1100" dirty="0"/>
              <a:t>Truth is not PARTIAL.</a:t>
            </a:r>
          </a:p>
          <a:p>
            <a:pPr marL="171450" indent="-171450">
              <a:buFont typeface="Arial" panose="020B0604020202020204" pitchFamily="34" charset="0"/>
              <a:buChar char="•"/>
            </a:pPr>
            <a:r>
              <a:rPr lang="en-US" sz="1100" dirty="0"/>
              <a:t>What is true for me is true for you.</a:t>
            </a:r>
          </a:p>
          <a:p>
            <a:pPr marL="628650" lvl="1" indent="-171450">
              <a:buFont typeface="Arial" panose="020B0604020202020204" pitchFamily="34" charset="0"/>
              <a:buChar char="•"/>
            </a:pPr>
            <a:r>
              <a:rPr lang="en-US" sz="1100" dirty="0"/>
              <a:t>THIS BECOMES BEDROCK WHEN WORKING WITH HUMAN NATURE</a:t>
            </a:r>
          </a:p>
          <a:p>
            <a:pPr marL="628650" lvl="1" indent="-171450">
              <a:buFont typeface="Arial" panose="020B0604020202020204" pitchFamily="34" charset="0"/>
              <a:buChar char="•"/>
            </a:pPr>
            <a:r>
              <a:rPr lang="en-US" sz="1100" dirty="0"/>
              <a:t>BECAUSE WE NATURALLY EXCUSE OURSELVES</a:t>
            </a:r>
          </a:p>
          <a:p>
            <a:pPr marL="628650" lvl="1" indent="-171450">
              <a:buFont typeface="Arial" panose="020B0604020202020204" pitchFamily="34" charset="0"/>
              <a:buChar char="•"/>
            </a:pPr>
            <a:r>
              <a:rPr lang="en-US" sz="1100" dirty="0"/>
              <a:t>AND WE NATURALLY BLAME OTHERS!</a:t>
            </a:r>
          </a:p>
        </p:txBody>
      </p:sp>
      <p:sp>
        <p:nvSpPr>
          <p:cNvPr id="4" name="Slide Number Placeholder 3"/>
          <p:cNvSpPr>
            <a:spLocks noGrp="1"/>
          </p:cNvSpPr>
          <p:nvPr>
            <p:ph type="sldNum" sz="quarter" idx="5"/>
          </p:nvPr>
        </p:nvSpPr>
        <p:spPr/>
        <p:txBody>
          <a:bodyPr/>
          <a:lstStyle/>
          <a:p>
            <a:fld id="{F6BAFD4A-DCE7-4274-B369-BF4924F760A6}" type="slidenum">
              <a:rPr lang="en-US" smtClean="0"/>
              <a:t>20</a:t>
            </a:fld>
            <a:endParaRPr lang="en-US"/>
          </a:p>
        </p:txBody>
      </p:sp>
    </p:spTree>
    <p:extLst>
      <p:ext uri="{BB962C8B-B14F-4D97-AF65-F5344CB8AC3E}">
        <p14:creationId xmlns:p14="http://schemas.microsoft.com/office/powerpoint/2010/main" val="1410358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Be ye kind…what I did was unkind… Forgive me, Father.</a:t>
            </a:r>
          </a:p>
          <a:p>
            <a:pPr marL="171450" indent="-171450">
              <a:buFont typeface="Arial" panose="020B0604020202020204" pitchFamily="34" charset="0"/>
              <a:buChar char="•"/>
            </a:pPr>
            <a:r>
              <a:rPr lang="en-US" sz="1100" dirty="0"/>
              <a:t>My comment to my patient was so arrogant this morning…Forgive me, Father.</a:t>
            </a:r>
          </a:p>
          <a:p>
            <a:pPr marL="171450" indent="-171450">
              <a:buFont typeface="Arial" panose="020B0604020202020204" pitchFamily="34" charset="0"/>
              <a:buChar char="•"/>
            </a:pPr>
            <a:r>
              <a:rPr lang="en-US" sz="1100" dirty="0"/>
              <a:t>I’m letting my anxiety get the best of me... Forgive me Father…</a:t>
            </a:r>
          </a:p>
          <a:p>
            <a:endParaRPr lang="en-US" sz="1100" dirty="0"/>
          </a:p>
          <a:p>
            <a:pPr marL="171450" indent="-171450">
              <a:buFont typeface="Arial" panose="020B0604020202020204" pitchFamily="34" charset="0"/>
              <a:buChar char="•"/>
            </a:pPr>
            <a:r>
              <a:rPr lang="en-US" sz="1100" dirty="0"/>
              <a:t>Of course, our INITIAL confession is summarized in Romans 10:9 – “if you confess with your mouth that Jesus Is LORD and believe in your heart that God raised him from the dead, YOU WILL BE SAVED.”</a:t>
            </a:r>
          </a:p>
          <a:p>
            <a:endParaRPr lang="en-US" sz="1100" dirty="0"/>
          </a:p>
          <a:p>
            <a:pPr marL="171450" indent="-171450">
              <a:buFont typeface="Arial" panose="020B0604020202020204" pitchFamily="34" charset="0"/>
              <a:buChar char="•"/>
            </a:pPr>
            <a:r>
              <a:rPr lang="en-US" sz="1100" dirty="0"/>
              <a:t>The Christian journey begins with confession.</a:t>
            </a:r>
          </a:p>
          <a:p>
            <a:pPr marL="171450" indent="-171450">
              <a:buFont typeface="Arial" panose="020B0604020202020204" pitchFamily="34" charset="0"/>
              <a:buChar char="•"/>
            </a:pPr>
            <a:r>
              <a:rPr lang="en-US" sz="1100" dirty="0"/>
              <a:t>But I think it is grossly overlooked at how the journey must continue with DAILY confession.</a:t>
            </a:r>
          </a:p>
          <a:p>
            <a:pPr marL="171450" indent="-171450">
              <a:buFont typeface="Arial" panose="020B0604020202020204" pitchFamily="34" charset="0"/>
              <a:buChar char="•"/>
            </a:pPr>
            <a:r>
              <a:rPr lang="en-US" sz="1100" dirty="0"/>
              <a:t>Why do I say that?</a:t>
            </a:r>
          </a:p>
        </p:txBody>
      </p:sp>
      <p:sp>
        <p:nvSpPr>
          <p:cNvPr id="4" name="Slide Number Placeholder 3"/>
          <p:cNvSpPr>
            <a:spLocks noGrp="1"/>
          </p:cNvSpPr>
          <p:nvPr>
            <p:ph type="sldNum" sz="quarter" idx="5"/>
          </p:nvPr>
        </p:nvSpPr>
        <p:spPr/>
        <p:txBody>
          <a:bodyPr/>
          <a:lstStyle/>
          <a:p>
            <a:fld id="{F6BAFD4A-DCE7-4274-B369-BF4924F760A6}" type="slidenum">
              <a:rPr lang="en-US" smtClean="0"/>
              <a:t>21</a:t>
            </a:fld>
            <a:endParaRPr lang="en-US"/>
          </a:p>
        </p:txBody>
      </p:sp>
    </p:spTree>
    <p:extLst>
      <p:ext uri="{BB962C8B-B14F-4D97-AF65-F5344CB8AC3E}">
        <p14:creationId xmlns:p14="http://schemas.microsoft.com/office/powerpoint/2010/main" val="879419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BAFD4A-DCE7-4274-B369-BF4924F760A6}" type="slidenum">
              <a:rPr lang="en-US" smtClean="0"/>
              <a:t>22</a:t>
            </a:fld>
            <a:endParaRPr lang="en-US"/>
          </a:p>
        </p:txBody>
      </p:sp>
    </p:spTree>
    <p:extLst>
      <p:ext uri="{BB962C8B-B14F-4D97-AF65-F5344CB8AC3E}">
        <p14:creationId xmlns:p14="http://schemas.microsoft.com/office/powerpoint/2010/main" val="545451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Our natural inclination when we sin (or get it wrong) is to hide. </a:t>
            </a:r>
          </a:p>
          <a:p>
            <a:pPr marL="171450" indent="-171450">
              <a:buFont typeface="Arial" panose="020B0604020202020204" pitchFamily="34" charset="0"/>
              <a:buChar char="•"/>
            </a:pPr>
            <a:r>
              <a:rPr lang="en-US" sz="1100" dirty="0"/>
              <a:t>I picture a bunch of cockroaches scrambling for cover when a big old rock is lifted away from the ground!</a:t>
            </a:r>
          </a:p>
          <a:p>
            <a:pPr marL="171450" indent="-171450">
              <a:buFont typeface="Arial" panose="020B0604020202020204" pitchFamily="34" charset="0"/>
              <a:buChar char="•"/>
            </a:pPr>
            <a:r>
              <a:rPr lang="en-US" sz="1100" dirty="0"/>
              <a:t>Not so as Christians. We ‘come into the light’ with confession.</a:t>
            </a:r>
          </a:p>
          <a:p>
            <a:endParaRPr lang="en-US" sz="1100" dirty="0"/>
          </a:p>
          <a:p>
            <a:pPr marL="171450" indent="-171450">
              <a:buFont typeface="Arial" panose="020B0604020202020204" pitchFamily="34" charset="0"/>
              <a:buChar char="•"/>
            </a:pPr>
            <a:r>
              <a:rPr lang="en-US" sz="1100" dirty="0"/>
              <a:t>I remember my moment of personal impact with these verses. In the midst of struggle, I recognized my inclination to hide but I CHOSE to “step out into the light” and let the sin be seen for what it was. </a:t>
            </a:r>
          </a:p>
          <a:p>
            <a:pPr marL="171450" indent="-171450">
              <a:buFont typeface="Arial" panose="020B0604020202020204" pitchFamily="34" charset="0"/>
              <a:buChar char="•"/>
            </a:pPr>
            <a:r>
              <a:rPr lang="en-US" sz="1100" dirty="0"/>
              <a:t>Afterall, why try to pretend that I’m NOT sinful when God sees everything about me anyway!</a:t>
            </a:r>
          </a:p>
          <a:p>
            <a:pPr marL="171450" indent="-171450">
              <a:buFont typeface="Arial" panose="020B0604020202020204" pitchFamily="34" charset="0"/>
              <a:buChar char="•"/>
            </a:pPr>
            <a:r>
              <a:rPr lang="en-US" sz="1100" dirty="0"/>
              <a:t>I’d rather be humbled by my sin today than carry it to Judgement Day!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Friends, tonight, let’s practice this thing called Confession, for it is the certain way to be freed from our sin and our shame.</a:t>
            </a:r>
          </a:p>
          <a:p>
            <a:pPr marL="171450" indent="-171450">
              <a:buFont typeface="Arial" panose="020B0604020202020204" pitchFamily="34" charset="0"/>
              <a:buChar char="•"/>
            </a:pPr>
            <a:r>
              <a:rPr lang="en-US" sz="1100" dirty="0"/>
              <a:t>Find yourself a “traveling companion” who values truth more than the coddling of your feelings!</a:t>
            </a:r>
          </a:p>
          <a:p>
            <a:pPr marL="171450" indent="-171450">
              <a:buFont typeface="Arial" panose="020B0604020202020204" pitchFamily="34" charset="0"/>
              <a:buChar char="•"/>
            </a:pPr>
            <a:r>
              <a:rPr lang="en-US" sz="1100" dirty="0"/>
              <a:t>My friend often says to me, “Tell me the truth, LuAnne. I’d rather hear it straight from you than to live in illusion and carry it with me to judgment.” </a:t>
            </a:r>
          </a:p>
        </p:txBody>
      </p:sp>
      <p:sp>
        <p:nvSpPr>
          <p:cNvPr id="4" name="Slide Number Placeholder 3"/>
          <p:cNvSpPr>
            <a:spLocks noGrp="1"/>
          </p:cNvSpPr>
          <p:nvPr>
            <p:ph type="sldNum" sz="quarter" idx="5"/>
          </p:nvPr>
        </p:nvSpPr>
        <p:spPr/>
        <p:txBody>
          <a:bodyPr/>
          <a:lstStyle/>
          <a:p>
            <a:fld id="{F6BAFD4A-DCE7-4274-B369-BF4924F760A6}" type="slidenum">
              <a:rPr lang="en-US" smtClean="0"/>
              <a:t>23</a:t>
            </a:fld>
            <a:endParaRPr lang="en-US"/>
          </a:p>
        </p:txBody>
      </p:sp>
    </p:spTree>
    <p:extLst>
      <p:ext uri="{BB962C8B-B14F-4D97-AF65-F5344CB8AC3E}">
        <p14:creationId xmlns:p14="http://schemas.microsoft.com/office/powerpoint/2010/main" val="3382586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[read verse and next sentence]</a:t>
            </a:r>
          </a:p>
          <a:p>
            <a:endParaRPr lang="en-US" sz="1100" dirty="0"/>
          </a:p>
          <a:p>
            <a:pPr marL="171450" indent="-171450">
              <a:buFont typeface="Arial" panose="020B0604020202020204" pitchFamily="34" charset="0"/>
              <a:buChar char="•"/>
            </a:pPr>
            <a:r>
              <a:rPr lang="en-US" sz="1100" dirty="0"/>
              <a:t>I read from Romans 10 earlier that “if we confess with our mouths that Jesus is LORD and believe in our hearts that God raised him from the dead, we shall be saved.” </a:t>
            </a:r>
          </a:p>
          <a:p>
            <a:pPr marL="171450" indent="-171450">
              <a:buFont typeface="Arial" panose="020B0604020202020204" pitchFamily="34" charset="0"/>
              <a:buChar char="•"/>
            </a:pPr>
            <a:r>
              <a:rPr lang="en-US" sz="1100" dirty="0"/>
              <a:t>The verses that follow right on the heel of that verse say this:</a:t>
            </a:r>
          </a:p>
          <a:p>
            <a:endParaRPr lang="en-US" sz="1100" dirty="0"/>
          </a:p>
          <a:p>
            <a:r>
              <a:rPr lang="en-US" sz="1100" dirty="0"/>
              <a:t>“For with the heart one believes and is justified,</a:t>
            </a:r>
          </a:p>
          <a:p>
            <a:r>
              <a:rPr lang="en-US" sz="1100" dirty="0"/>
              <a:t>And with the mouth one confesses and is saved.</a:t>
            </a:r>
          </a:p>
          <a:p>
            <a:r>
              <a:rPr lang="en-US" sz="1100" dirty="0"/>
              <a:t>For the Scriptures say, “Everyone who believes in Him will NOT BE PUT TO SHAME!”</a:t>
            </a:r>
          </a:p>
          <a:p>
            <a:endParaRPr lang="en-US" sz="1100" dirty="0"/>
          </a:p>
          <a:p>
            <a:pPr marL="171450" indent="-171450">
              <a:buFont typeface="Arial" panose="020B0604020202020204" pitchFamily="34" charset="0"/>
              <a:buChar char="•"/>
            </a:pPr>
            <a:r>
              <a:rPr lang="en-US" sz="1100" dirty="0"/>
              <a:t>Finish final point on slide</a:t>
            </a:r>
          </a:p>
        </p:txBody>
      </p:sp>
      <p:sp>
        <p:nvSpPr>
          <p:cNvPr id="4" name="Slide Number Placeholder 3"/>
          <p:cNvSpPr>
            <a:spLocks noGrp="1"/>
          </p:cNvSpPr>
          <p:nvPr>
            <p:ph type="sldNum" sz="quarter" idx="5"/>
          </p:nvPr>
        </p:nvSpPr>
        <p:spPr/>
        <p:txBody>
          <a:bodyPr/>
          <a:lstStyle/>
          <a:p>
            <a:fld id="{F6BAFD4A-DCE7-4274-B369-BF4924F760A6}" type="slidenum">
              <a:rPr lang="en-US" smtClean="0"/>
              <a:t>24</a:t>
            </a:fld>
            <a:endParaRPr lang="en-US"/>
          </a:p>
        </p:txBody>
      </p:sp>
    </p:spTree>
    <p:extLst>
      <p:ext uri="{BB962C8B-B14F-4D97-AF65-F5344CB8AC3E}">
        <p14:creationId xmlns:p14="http://schemas.microsoft.com/office/powerpoint/2010/main" val="4115106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0" dirty="0"/>
              <a:t>I recently had a patient who was working with OCD, and as our conversation went on, we talked about how her OCD was demanding perfection of not just herself, but also her husband and children. Her OCD was pouring “ungrace” over her entire household, as nobody ever measured up. I challenged her to bring grace into her world—starting with learning to rest in God’s grace to her undeserving heart, and then letting it spill over to her family.</a:t>
            </a:r>
          </a:p>
          <a:p>
            <a:pPr marL="171450" indent="-171450">
              <a:buFont typeface="Arial" panose="020B0604020202020204" pitchFamily="34" charset="0"/>
              <a:buChar char="•"/>
            </a:pPr>
            <a:r>
              <a:rPr lang="en-US" sz="1100" i="0" dirty="0"/>
              <a:t>Does GRACE mean something to you?</a:t>
            </a:r>
          </a:p>
          <a:p>
            <a:pPr marL="171450" indent="-171450">
              <a:buFont typeface="Arial" panose="020B0604020202020204" pitchFamily="34" charset="0"/>
              <a:buChar char="•"/>
            </a:pPr>
            <a:r>
              <a:rPr lang="en-US" sz="1100" i="0" dirty="0"/>
              <a:t>HOMEWORK:  If not, take the next month to look for and identify grace in every-day living:</a:t>
            </a:r>
          </a:p>
          <a:p>
            <a:pPr marL="628650" lvl="1" indent="-171450">
              <a:buFont typeface="Arial" panose="020B0604020202020204" pitchFamily="34" charset="0"/>
              <a:buChar char="•"/>
            </a:pPr>
            <a:r>
              <a:rPr lang="en-US" sz="1100" i="0" dirty="0"/>
              <a:t>Yes, there is a ton of “un-grace” out there</a:t>
            </a:r>
          </a:p>
          <a:p>
            <a:pPr marL="628650" lvl="1" indent="-171450">
              <a:buFont typeface="Arial" panose="020B0604020202020204" pitchFamily="34" charset="0"/>
              <a:buChar char="•"/>
            </a:pPr>
            <a:r>
              <a:rPr lang="en-US" sz="1100" i="0" dirty="0"/>
              <a:t>But by identifying “un-grace,” you can start to practice pouring grace into those very sorts of interactions!</a:t>
            </a:r>
          </a:p>
          <a:p>
            <a:pPr marL="628650" lvl="1" indent="-171450">
              <a:buFont typeface="Arial" panose="020B0604020202020204" pitchFamily="34" charset="0"/>
              <a:buChar char="•"/>
            </a:pPr>
            <a:r>
              <a:rPr lang="en-US" sz="1100" i="0" dirty="0"/>
              <a:t>Remember, it is showing favor to people who don’t deserve it, so it’s often NOT a feel-good experience.</a:t>
            </a:r>
          </a:p>
          <a:p>
            <a:pPr marL="628650" lvl="1" indent="-171450">
              <a:buFont typeface="Arial" panose="020B0604020202020204" pitchFamily="34" charset="0"/>
              <a:buChar char="•"/>
            </a:pPr>
            <a:r>
              <a:rPr lang="en-US" sz="1100" i="0" dirty="0"/>
              <a:t>BUT GRACE CHANGES LIVES!</a:t>
            </a:r>
          </a:p>
          <a:p>
            <a:pPr marL="171450" lvl="0" indent="-171450">
              <a:buFont typeface="Arial" panose="020B0604020202020204" pitchFamily="34" charset="0"/>
              <a:buChar char="•"/>
            </a:pPr>
            <a:r>
              <a:rPr lang="en-US" sz="1100" i="0" dirty="0"/>
              <a:t>And Grace leads to Grateful Living. </a:t>
            </a:r>
          </a:p>
        </p:txBody>
      </p:sp>
      <p:sp>
        <p:nvSpPr>
          <p:cNvPr id="4" name="Slide Number Placeholder 3"/>
          <p:cNvSpPr>
            <a:spLocks noGrp="1"/>
          </p:cNvSpPr>
          <p:nvPr>
            <p:ph type="sldNum" sz="quarter" idx="5"/>
          </p:nvPr>
        </p:nvSpPr>
        <p:spPr/>
        <p:txBody>
          <a:bodyPr/>
          <a:lstStyle/>
          <a:p>
            <a:fld id="{F6BAFD4A-DCE7-4274-B369-BF4924F760A6}" type="slidenum">
              <a:rPr lang="en-US" smtClean="0"/>
              <a:t>25</a:t>
            </a:fld>
            <a:endParaRPr lang="en-US"/>
          </a:p>
        </p:txBody>
      </p:sp>
    </p:spTree>
    <p:extLst>
      <p:ext uri="{BB962C8B-B14F-4D97-AF65-F5344CB8AC3E}">
        <p14:creationId xmlns:p14="http://schemas.microsoft.com/office/powerpoint/2010/main" val="1924042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After Newton’s quote:  I remember struggling with Jesus’ parable about how those who sin the most are those who love the most.</a:t>
            </a:r>
          </a:p>
          <a:p>
            <a:pPr marL="171450" indent="-171450">
              <a:buFont typeface="Arial" panose="020B0604020202020204" pitchFamily="34" charset="0"/>
              <a:buChar char="•"/>
            </a:pPr>
            <a:r>
              <a:rPr lang="en-US" sz="1100" dirty="0"/>
              <a:t>I actually hated that concept, because I didn’t consider myself a very sinful person. </a:t>
            </a:r>
          </a:p>
          <a:p>
            <a:pPr marL="171450" indent="-171450">
              <a:buFont typeface="Arial" panose="020B0604020202020204" pitchFamily="34" charset="0"/>
              <a:buChar char="•"/>
            </a:pPr>
            <a:r>
              <a:rPr lang="en-US" sz="1100" dirty="0"/>
              <a:t>I wasn’t perfect, but I was pretty good.</a:t>
            </a:r>
          </a:p>
          <a:p>
            <a:pPr marL="171450" indent="-171450">
              <a:buFont typeface="Arial" panose="020B0604020202020204" pitchFamily="34" charset="0"/>
              <a:buChar char="•"/>
            </a:pPr>
            <a:r>
              <a:rPr lang="en-US" sz="1100" dirty="0"/>
              <a:t>Christ’s words exposed my SELF-RIGHTEOUS heart.</a:t>
            </a:r>
          </a:p>
          <a:p>
            <a:endParaRPr lang="en-US" sz="1100" dirty="0"/>
          </a:p>
          <a:p>
            <a:pPr marL="171450" indent="-171450">
              <a:buFont typeface="Arial" panose="020B0604020202020204" pitchFamily="34" charset="0"/>
              <a:buChar char="•"/>
            </a:pPr>
            <a:r>
              <a:rPr lang="en-US" sz="1100" dirty="0"/>
              <a:t>We don’t like to talk about our sin, but grace means nothing if we gloss over sin. </a:t>
            </a:r>
          </a:p>
          <a:p>
            <a:pPr marL="171450" indent="-171450">
              <a:buFont typeface="Arial" panose="020B0604020202020204" pitchFamily="34" charset="0"/>
              <a:buChar char="•"/>
            </a:pPr>
            <a:r>
              <a:rPr lang="en-US" sz="1100" dirty="0"/>
              <a:t>(REREAD the BOLD FACE LINE).</a:t>
            </a:r>
          </a:p>
        </p:txBody>
      </p:sp>
      <p:sp>
        <p:nvSpPr>
          <p:cNvPr id="4" name="Slide Number Placeholder 3"/>
          <p:cNvSpPr>
            <a:spLocks noGrp="1"/>
          </p:cNvSpPr>
          <p:nvPr>
            <p:ph type="sldNum" sz="quarter" idx="5"/>
          </p:nvPr>
        </p:nvSpPr>
        <p:spPr/>
        <p:txBody>
          <a:bodyPr/>
          <a:lstStyle/>
          <a:p>
            <a:fld id="{F6BAFD4A-DCE7-4274-B369-BF4924F760A6}" type="slidenum">
              <a:rPr lang="en-US" smtClean="0"/>
              <a:t>26</a:t>
            </a:fld>
            <a:endParaRPr lang="en-US"/>
          </a:p>
        </p:txBody>
      </p:sp>
    </p:spTree>
    <p:extLst>
      <p:ext uri="{BB962C8B-B14F-4D97-AF65-F5344CB8AC3E}">
        <p14:creationId xmlns:p14="http://schemas.microsoft.com/office/powerpoint/2010/main" val="4089621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Here’s one of the “bedrock truths” that helps to straighten our lives:  </a:t>
            </a:r>
          </a:p>
          <a:p>
            <a:endParaRPr lang="en-US" sz="1100" dirty="0"/>
          </a:p>
          <a:p>
            <a:pPr marL="171450" indent="-171450">
              <a:buFont typeface="Arial" panose="020B0604020202020204" pitchFamily="34" charset="0"/>
              <a:buChar char="•"/>
            </a:pPr>
            <a:r>
              <a:rPr lang="en-US" sz="1100" dirty="0"/>
              <a:t>Before conversion, we do not live by faith; this does not come naturally to us:</a:t>
            </a:r>
          </a:p>
          <a:p>
            <a:pPr marL="690143" lvl="1" indent="-232943">
              <a:buAutoNum type="arabicPeriod"/>
            </a:pPr>
            <a:r>
              <a:rPr lang="en-US" sz="1100" dirty="0"/>
              <a:t>In my darkest moments when I struggle with faith, I ask myself the question: </a:t>
            </a:r>
            <a:r>
              <a:rPr lang="en-US" sz="1100" i="1" dirty="0"/>
              <a:t>If I can’t believe when like is dark, do I believe at all?</a:t>
            </a:r>
          </a:p>
          <a:p>
            <a:pPr marL="690143" lvl="1" indent="-232943">
              <a:buAutoNum type="arabicPeriod"/>
            </a:pPr>
            <a:r>
              <a:rPr lang="en-US" sz="1100" i="0" dirty="0"/>
              <a:t>And my response is always the same:  </a:t>
            </a:r>
            <a:r>
              <a:rPr lang="en-US" sz="1100" i="1" dirty="0"/>
              <a:t>Lord, I believe; help thou my unbelief!</a:t>
            </a:r>
          </a:p>
          <a:p>
            <a:pPr marL="0" indent="0">
              <a:buNone/>
            </a:pPr>
            <a:endParaRPr lang="en-US" sz="1100" i="1" dirty="0"/>
          </a:p>
          <a:p>
            <a:pPr marL="171450" indent="-171450">
              <a:buFont typeface="Arial" panose="020B0604020202020204" pitchFamily="34" charset="0"/>
              <a:buChar char="•"/>
            </a:pPr>
            <a:r>
              <a:rPr lang="en-US" sz="1100" i="0" dirty="0"/>
              <a:t>Short bunny trail…”aren’t you going to speak from a medical perspective at all?!”</a:t>
            </a:r>
          </a:p>
        </p:txBody>
      </p:sp>
      <p:sp>
        <p:nvSpPr>
          <p:cNvPr id="4" name="Slide Number Placeholder 3"/>
          <p:cNvSpPr>
            <a:spLocks noGrp="1"/>
          </p:cNvSpPr>
          <p:nvPr>
            <p:ph type="sldNum" sz="quarter" idx="5"/>
          </p:nvPr>
        </p:nvSpPr>
        <p:spPr/>
        <p:txBody>
          <a:bodyPr/>
          <a:lstStyle/>
          <a:p>
            <a:fld id="{F6BAFD4A-DCE7-4274-B369-BF4924F760A6}" type="slidenum">
              <a:rPr lang="en-US" smtClean="0"/>
              <a:t>27</a:t>
            </a:fld>
            <a:endParaRPr lang="en-US"/>
          </a:p>
        </p:txBody>
      </p:sp>
    </p:spTree>
    <p:extLst>
      <p:ext uri="{BB962C8B-B14F-4D97-AF65-F5344CB8AC3E}">
        <p14:creationId xmlns:p14="http://schemas.microsoft.com/office/powerpoint/2010/main" val="952214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How does one observe a spiritual realm that is rooted in FAITH?!</a:t>
            </a:r>
          </a:p>
          <a:p>
            <a:pPr marL="171450" indent="-171450">
              <a:buFont typeface="Arial" panose="020B0604020202020204" pitchFamily="34" charset="0"/>
              <a:buChar char="•"/>
            </a:pPr>
            <a:r>
              <a:rPr lang="en-US" sz="1100" dirty="0"/>
              <a:t>Certainly you can appreciate an obvious “problem” with what the medical world has to offer!</a:t>
            </a:r>
          </a:p>
        </p:txBody>
      </p:sp>
      <p:sp>
        <p:nvSpPr>
          <p:cNvPr id="4" name="Slide Number Placeholder 3"/>
          <p:cNvSpPr>
            <a:spLocks noGrp="1"/>
          </p:cNvSpPr>
          <p:nvPr>
            <p:ph type="sldNum" sz="quarter" idx="5"/>
          </p:nvPr>
        </p:nvSpPr>
        <p:spPr/>
        <p:txBody>
          <a:bodyPr/>
          <a:lstStyle/>
          <a:p>
            <a:fld id="{F6BAFD4A-DCE7-4274-B369-BF4924F760A6}" type="slidenum">
              <a:rPr lang="en-US" smtClean="0"/>
              <a:t>28</a:t>
            </a:fld>
            <a:endParaRPr lang="en-US"/>
          </a:p>
        </p:txBody>
      </p:sp>
    </p:spTree>
    <p:extLst>
      <p:ext uri="{BB962C8B-B14F-4D97-AF65-F5344CB8AC3E}">
        <p14:creationId xmlns:p14="http://schemas.microsoft.com/office/powerpoint/2010/main" val="2709143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am simply pointing to two famous examples to make my point of why I’m not making this talk more “medical”</a:t>
            </a:r>
          </a:p>
        </p:txBody>
      </p:sp>
      <p:sp>
        <p:nvSpPr>
          <p:cNvPr id="4" name="Slide Number Placeholder 3"/>
          <p:cNvSpPr>
            <a:spLocks noGrp="1"/>
          </p:cNvSpPr>
          <p:nvPr>
            <p:ph type="sldNum" sz="quarter" idx="5"/>
          </p:nvPr>
        </p:nvSpPr>
        <p:spPr/>
        <p:txBody>
          <a:bodyPr/>
          <a:lstStyle/>
          <a:p>
            <a:fld id="{F6BAFD4A-DCE7-4274-B369-BF4924F760A6}" type="slidenum">
              <a:rPr lang="en-US" smtClean="0"/>
              <a:t>29</a:t>
            </a:fld>
            <a:endParaRPr lang="en-US"/>
          </a:p>
        </p:txBody>
      </p:sp>
    </p:spTree>
    <p:extLst>
      <p:ext uri="{BB962C8B-B14F-4D97-AF65-F5344CB8AC3E}">
        <p14:creationId xmlns:p14="http://schemas.microsoft.com/office/powerpoint/2010/main" val="420200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t>
            </a:r>
            <a:r>
              <a:rPr lang="en-US" dirty="0" err="1"/>
              <a:t>Schaefferstown</a:t>
            </a:r>
            <a:r>
              <a:rPr lang="en-US" dirty="0"/>
              <a:t>, which is in Lebanon County.</a:t>
            </a:r>
          </a:p>
          <a:p>
            <a:r>
              <a:rPr lang="en-US" dirty="0"/>
              <a:t>If you’re familiar with </a:t>
            </a:r>
            <a:r>
              <a:rPr lang="en-US" dirty="0" err="1"/>
              <a:t>Schaefferstown</a:t>
            </a:r>
            <a:r>
              <a:rPr lang="en-US" dirty="0"/>
              <a:t>, you might know</a:t>
            </a:r>
            <a:r>
              <a:rPr lang="en-US" baseline="0" dirty="0"/>
              <a:t> where Keller Bro. Ford is...</a:t>
            </a:r>
          </a:p>
          <a:p>
            <a:r>
              <a:rPr lang="en-US" baseline="0" dirty="0"/>
              <a:t>My parents live in the red section of the house; the barn on the left is our office</a:t>
            </a:r>
            <a:endParaRPr lang="en-US" dirty="0"/>
          </a:p>
        </p:txBody>
      </p:sp>
      <p:sp>
        <p:nvSpPr>
          <p:cNvPr id="4" name="Slide Number Placeholder 3"/>
          <p:cNvSpPr>
            <a:spLocks noGrp="1"/>
          </p:cNvSpPr>
          <p:nvPr>
            <p:ph type="sldNum" sz="quarter" idx="10"/>
          </p:nvPr>
        </p:nvSpPr>
        <p:spPr/>
        <p:txBody>
          <a:bodyPr/>
          <a:lstStyle/>
          <a:p>
            <a:fld id="{F250C535-FED2-425C-9D3B-424CC4869D09}" type="slidenum">
              <a:rPr lang="en-US" smtClean="0"/>
              <a:t>3</a:t>
            </a:fld>
            <a:endParaRPr lang="en-US"/>
          </a:p>
        </p:txBody>
      </p:sp>
    </p:spTree>
    <p:extLst>
      <p:ext uri="{BB962C8B-B14F-4D97-AF65-F5344CB8AC3E}">
        <p14:creationId xmlns:p14="http://schemas.microsoft.com/office/powerpoint/2010/main" val="742176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100" kern="100" dirty="0">
                <a:latin typeface="Calibri" panose="020F0502020204030204" pitchFamily="34" charset="0"/>
                <a:ea typeface="Calibri" panose="020F0502020204030204" pitchFamily="34" charset="0"/>
                <a:cs typeface="Times New Roman" panose="02020603050405020304" pitchFamily="18" charset="0"/>
              </a:rPr>
              <a:t>Our current understanding of psychiatry stands on the shoulders of many scientists such as Charles Darwin and Sigmund Freud—men who determined to create a theory of why we behave the way we do without having God in the picture.</a:t>
            </a:r>
          </a:p>
        </p:txBody>
      </p:sp>
      <p:sp>
        <p:nvSpPr>
          <p:cNvPr id="4" name="Slide Number Placeholder 3"/>
          <p:cNvSpPr>
            <a:spLocks noGrp="1"/>
          </p:cNvSpPr>
          <p:nvPr>
            <p:ph type="sldNum" sz="quarter" idx="5"/>
          </p:nvPr>
        </p:nvSpPr>
        <p:spPr/>
        <p:txBody>
          <a:bodyPr/>
          <a:lstStyle/>
          <a:p>
            <a:fld id="{F6BAFD4A-DCE7-4274-B369-BF4924F760A6}" type="slidenum">
              <a:rPr lang="en-US" smtClean="0"/>
              <a:t>30</a:t>
            </a:fld>
            <a:endParaRPr lang="en-US"/>
          </a:p>
        </p:txBody>
      </p:sp>
    </p:spTree>
    <p:extLst>
      <p:ext uri="{BB962C8B-B14F-4D97-AF65-F5344CB8AC3E}">
        <p14:creationId xmlns:p14="http://schemas.microsoft.com/office/powerpoint/2010/main" val="3746253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So Dr. Yeager, you must be saying at this point, “are you anti-science?!” </a:t>
            </a:r>
          </a:p>
          <a:p>
            <a:pPr marL="171450" indent="-171450">
              <a:buFont typeface="Arial" panose="020B0604020202020204" pitchFamily="34" charset="0"/>
              <a:buChar char="•"/>
            </a:pPr>
            <a:r>
              <a:rPr lang="en-US" sz="1100" dirty="0"/>
              <a:t>What kind of doctor are you anyway?!</a:t>
            </a:r>
          </a:p>
          <a:p>
            <a:pPr marL="171450" indent="-171450">
              <a:buFont typeface="Arial" panose="020B0604020202020204" pitchFamily="34" charset="0"/>
              <a:buChar char="•"/>
            </a:pPr>
            <a:r>
              <a:rPr lang="en-US" sz="1100" dirty="0"/>
              <a:t>In the world of medicine, I feel psychology is the specialty that has the greatest limitations in that it studies human behavior without considering God’s diagnosis of the fact that “there is no one righteous—no, not even one.”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So don’t you ever use prescriptions to treat these things?!</a:t>
            </a:r>
          </a:p>
        </p:txBody>
      </p:sp>
      <p:sp>
        <p:nvSpPr>
          <p:cNvPr id="4" name="Slide Number Placeholder 3"/>
          <p:cNvSpPr>
            <a:spLocks noGrp="1"/>
          </p:cNvSpPr>
          <p:nvPr>
            <p:ph type="sldNum" sz="quarter" idx="5"/>
          </p:nvPr>
        </p:nvSpPr>
        <p:spPr/>
        <p:txBody>
          <a:bodyPr/>
          <a:lstStyle/>
          <a:p>
            <a:fld id="{F6BAFD4A-DCE7-4274-B369-BF4924F760A6}" type="slidenum">
              <a:rPr lang="en-US" smtClean="0"/>
              <a:t>31</a:t>
            </a:fld>
            <a:endParaRPr lang="en-US"/>
          </a:p>
        </p:txBody>
      </p:sp>
    </p:spTree>
    <p:extLst>
      <p:ext uri="{BB962C8B-B14F-4D97-AF65-F5344CB8AC3E}">
        <p14:creationId xmlns:p14="http://schemas.microsoft.com/office/powerpoint/2010/main" val="1114207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Don’t place your hope in medication!</a:t>
            </a:r>
          </a:p>
          <a:p>
            <a:pPr marL="171450" indent="-171450">
              <a:buFont typeface="Arial" panose="020B0604020202020204" pitchFamily="34" charset="0"/>
              <a:buChar char="•"/>
            </a:pPr>
            <a:r>
              <a:rPr lang="en-US" sz="1100" dirty="0"/>
              <a:t>Use it as you would use a crutch if you broke your ankle</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My pathology professor reminded us over and over in his lectures: “Class,” he would say, “there is no such thing as free lunch!”</a:t>
            </a:r>
          </a:p>
          <a:p>
            <a:pPr marL="171450" indent="-171450">
              <a:buFont typeface="Arial" panose="020B0604020202020204" pitchFamily="34" charset="0"/>
              <a:buChar char="•"/>
            </a:pPr>
            <a:r>
              <a:rPr lang="en-US" sz="1100" dirty="0"/>
              <a:t>My point? </a:t>
            </a:r>
          </a:p>
          <a:p>
            <a:pPr marL="628650" lvl="1" indent="-171450">
              <a:buFont typeface="Arial" panose="020B0604020202020204" pitchFamily="34" charset="0"/>
              <a:buChar char="•"/>
            </a:pPr>
            <a:r>
              <a:rPr lang="en-US" sz="1100" dirty="0"/>
              <a:t>While there are benefits to prescription meds, there are down-sides to them as well. </a:t>
            </a:r>
          </a:p>
          <a:p>
            <a:pPr marL="628650" lvl="1" indent="-171450">
              <a:buFont typeface="Arial" panose="020B0604020202020204" pitchFamily="34" charset="0"/>
              <a:buChar char="•"/>
            </a:pPr>
            <a:r>
              <a:rPr lang="en-US" sz="1100" dirty="0"/>
              <a:t>Prescriptions can be helpful to bring stability to unstable situations</a:t>
            </a:r>
          </a:p>
          <a:p>
            <a:pPr marL="628650" lvl="1" indent="-171450">
              <a:buFont typeface="Arial" panose="020B0604020202020204" pitchFamily="34" charset="0"/>
              <a:buChar char="•"/>
            </a:pPr>
            <a:r>
              <a:rPr lang="en-US" sz="1100" dirty="0"/>
              <a:t>I use them, but my preference is to dose as low as possible and for as short as possible</a:t>
            </a:r>
          </a:p>
          <a:p>
            <a:pPr marL="628650" lvl="1" indent="-171450">
              <a:buFont typeface="Arial" panose="020B0604020202020204" pitchFamily="34" charset="0"/>
              <a:buChar char="•"/>
            </a:pPr>
            <a:r>
              <a:rPr lang="en-US" sz="1100" dirty="0"/>
              <a:t>Weigh the risks and benefits:  all meds have risks, and many times the benefits outweigh the risks</a:t>
            </a:r>
          </a:p>
          <a:p>
            <a:pPr marL="628650" lvl="1" indent="-171450">
              <a:buFont typeface="Arial" panose="020B0604020202020204" pitchFamily="34" charset="0"/>
              <a:buChar char="•"/>
            </a:pPr>
            <a:endParaRPr lang="en-US" sz="1100" dirty="0"/>
          </a:p>
          <a:p>
            <a:pPr marL="171450" lvl="0" indent="-171450">
              <a:buFont typeface="Arial" panose="020B0604020202020204" pitchFamily="34" charset="0"/>
              <a:buChar char="•"/>
            </a:pPr>
            <a:r>
              <a:rPr lang="en-US" sz="1100" dirty="0"/>
              <a:t>Kayla’s story (as a GOOD example)</a:t>
            </a:r>
          </a:p>
          <a:p>
            <a:pPr marL="628650" lvl="1" indent="-171450">
              <a:buFont typeface="Arial" panose="020B0604020202020204" pitchFamily="34" charset="0"/>
              <a:buChar char="•"/>
            </a:pPr>
            <a:r>
              <a:rPr lang="en-US" sz="1100" dirty="0"/>
              <a:t>2</a:t>
            </a:r>
            <a:r>
              <a:rPr lang="en-US" sz="1100" baseline="30000" dirty="0"/>
              <a:t>nd</a:t>
            </a:r>
            <a:r>
              <a:rPr lang="en-US" sz="1100" dirty="0"/>
              <a:t> baby – severe anxiety and postpartum depression</a:t>
            </a:r>
          </a:p>
          <a:p>
            <a:pPr marL="628650" lvl="1" indent="-171450">
              <a:buFont typeface="Arial" panose="020B0604020202020204" pitchFamily="34" charset="0"/>
              <a:buChar char="•"/>
            </a:pPr>
            <a:r>
              <a:rPr lang="en-US" sz="1100" dirty="0"/>
              <a:t>Sertraline 100 mg </a:t>
            </a:r>
          </a:p>
          <a:p>
            <a:pPr marL="628650" lvl="1" indent="-171450">
              <a:buFont typeface="Arial" panose="020B0604020202020204" pitchFamily="34" charset="0"/>
              <a:buChar char="•"/>
            </a:pPr>
            <a:r>
              <a:rPr lang="en-US" sz="1100" dirty="0"/>
              <a:t>After 4</a:t>
            </a:r>
            <a:r>
              <a:rPr lang="en-US" sz="1100" baseline="30000" dirty="0"/>
              <a:t>th</a:t>
            </a:r>
            <a:r>
              <a:rPr lang="en-US" sz="1100" dirty="0"/>
              <a:t> baby, hubby says, “Kayla, you don’t engage with me! Even when we’re fighting, you’re so passive”</a:t>
            </a:r>
          </a:p>
          <a:p>
            <a:pPr marL="628650" lvl="1" indent="-171450">
              <a:buFont typeface="Arial" panose="020B0604020202020204" pitchFamily="34" charset="0"/>
              <a:buChar char="•"/>
            </a:pPr>
            <a:r>
              <a:rPr lang="en-US" sz="1100" dirty="0"/>
              <a:t>She very slowly weaned her sertraline, and is currently at 25 mg. I’m pleased with this. </a:t>
            </a:r>
          </a:p>
          <a:p>
            <a:pPr marL="628650" lvl="1" indent="-171450">
              <a:buFont typeface="Arial" panose="020B0604020202020204" pitchFamily="34" charset="0"/>
              <a:buChar char="•"/>
            </a:pPr>
            <a:r>
              <a:rPr lang="en-US" sz="1100" dirty="0"/>
              <a:t>Even if she needs 25 mg for the long haul, that is a heap better than the higher dose.</a:t>
            </a:r>
          </a:p>
        </p:txBody>
      </p:sp>
      <p:sp>
        <p:nvSpPr>
          <p:cNvPr id="4" name="Slide Number Placeholder 3"/>
          <p:cNvSpPr>
            <a:spLocks noGrp="1"/>
          </p:cNvSpPr>
          <p:nvPr>
            <p:ph type="sldNum" sz="quarter" idx="5"/>
          </p:nvPr>
        </p:nvSpPr>
        <p:spPr/>
        <p:txBody>
          <a:bodyPr/>
          <a:lstStyle/>
          <a:p>
            <a:fld id="{F6BAFD4A-DCE7-4274-B369-BF4924F760A6}" type="slidenum">
              <a:rPr lang="en-US" smtClean="0"/>
              <a:t>32</a:t>
            </a:fld>
            <a:endParaRPr lang="en-US"/>
          </a:p>
        </p:txBody>
      </p:sp>
    </p:spTree>
    <p:extLst>
      <p:ext uri="{BB962C8B-B14F-4D97-AF65-F5344CB8AC3E}">
        <p14:creationId xmlns:p14="http://schemas.microsoft.com/office/powerpoint/2010/main" val="2457830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I put the picture of a pit on this slide, remembering a time when I realized that I was a religious hypocrite!</a:t>
            </a:r>
          </a:p>
          <a:p>
            <a:pPr marL="171450" indent="-171450">
              <a:buFont typeface="Arial" panose="020B0604020202020204" pitchFamily="34" charset="0"/>
              <a:buChar char="•"/>
            </a:pPr>
            <a:r>
              <a:rPr lang="en-US" sz="1100" dirty="0"/>
              <a:t>I knew how to be religious, but I didn’t know God.</a:t>
            </a:r>
          </a:p>
          <a:p>
            <a:pPr marL="171450" indent="-171450">
              <a:buFont typeface="Arial" panose="020B0604020202020204" pitchFamily="34" charset="0"/>
              <a:buChar char="•"/>
            </a:pPr>
            <a:r>
              <a:rPr lang="en-US" sz="1100" dirty="0"/>
              <a:t>The only thing I knew to do is try harder at all the spiritual activities that I had gotten very good at.</a:t>
            </a:r>
          </a:p>
          <a:p>
            <a:pPr marL="171450" indent="-171450">
              <a:buFont typeface="Arial" panose="020B0604020202020204" pitchFamily="34" charset="0"/>
              <a:buChar char="•"/>
            </a:pPr>
            <a:r>
              <a:rPr lang="en-US" sz="1100" dirty="0"/>
              <a:t>I came up with a metaphor of waiting in the bottom of a pit for GOD to come save me:</a:t>
            </a:r>
          </a:p>
          <a:p>
            <a:pPr marL="628650" lvl="1" indent="-171450">
              <a:buFont typeface="Arial" panose="020B0604020202020204" pitchFamily="34" charset="0"/>
              <a:buChar char="•"/>
            </a:pPr>
            <a:r>
              <a:rPr lang="en-US" sz="1100" dirty="0"/>
              <a:t>I refused to let self-help books distract me from waiting for God</a:t>
            </a:r>
          </a:p>
          <a:p>
            <a:pPr marL="628650" lvl="1" indent="-171450">
              <a:buFont typeface="Arial" panose="020B0604020202020204" pitchFamily="34" charset="0"/>
              <a:buChar char="•"/>
            </a:pPr>
            <a:r>
              <a:rPr lang="en-US" sz="1100" dirty="0"/>
              <a:t>If it took the next 50 years of my life, it would be worth waiting for God</a:t>
            </a:r>
          </a:p>
          <a:p>
            <a:pPr marL="628650" lvl="1" indent="-171450">
              <a:buFont typeface="Arial" panose="020B0604020202020204" pitchFamily="34" charset="0"/>
              <a:buChar char="•"/>
            </a:pPr>
            <a:r>
              <a:rPr lang="en-US" sz="1100" dirty="0"/>
              <a:t>Because I WANTED THE REAL THING!</a:t>
            </a:r>
          </a:p>
          <a:p>
            <a:pPr marL="628650" lvl="1" indent="-171450">
              <a:buFont typeface="Arial" panose="020B0604020202020204" pitchFamily="34" charset="0"/>
              <a:buChar char="•"/>
            </a:pPr>
            <a:r>
              <a:rPr lang="en-US" sz="1100" dirty="0"/>
              <a:t>P.S. He didn’t make me wait for 50 years to lead me to Himself. TBTG!</a:t>
            </a:r>
          </a:p>
        </p:txBody>
      </p:sp>
      <p:sp>
        <p:nvSpPr>
          <p:cNvPr id="4" name="Slide Number Placeholder 3"/>
          <p:cNvSpPr>
            <a:spLocks noGrp="1"/>
          </p:cNvSpPr>
          <p:nvPr>
            <p:ph type="sldNum" sz="quarter" idx="5"/>
          </p:nvPr>
        </p:nvSpPr>
        <p:spPr/>
        <p:txBody>
          <a:bodyPr/>
          <a:lstStyle/>
          <a:p>
            <a:fld id="{F6BAFD4A-DCE7-4274-B369-BF4924F760A6}" type="slidenum">
              <a:rPr lang="en-US" smtClean="0"/>
              <a:t>33</a:t>
            </a:fld>
            <a:endParaRPr lang="en-US"/>
          </a:p>
        </p:txBody>
      </p:sp>
    </p:spTree>
    <p:extLst>
      <p:ext uri="{BB962C8B-B14F-4D97-AF65-F5344CB8AC3E}">
        <p14:creationId xmlns:p14="http://schemas.microsoft.com/office/powerpoint/2010/main" val="4286181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100" dirty="0"/>
              <a:t>Engaging with TRUTH (Scripture) is communicating with God</a:t>
            </a:r>
          </a:p>
          <a:p>
            <a:pPr marL="628650" lvl="1" indent="-171450">
              <a:buFont typeface="Arial" panose="020B0604020202020204" pitchFamily="34" charset="0"/>
              <a:buChar char="•"/>
            </a:pPr>
            <a:r>
              <a:rPr lang="en-US" sz="1100" dirty="0"/>
              <a:t>Confession is prayer</a:t>
            </a:r>
          </a:p>
          <a:p>
            <a:pPr marL="628650" lvl="1" indent="-171450">
              <a:buFont typeface="Arial" panose="020B0604020202020204" pitchFamily="34" charset="0"/>
              <a:buChar char="•"/>
            </a:pPr>
            <a:r>
              <a:rPr lang="en-US" sz="1100" dirty="0"/>
              <a:t>Grace leads to Gratefulness, which is prayer</a:t>
            </a:r>
          </a:p>
          <a:p>
            <a:pPr marL="628650" lvl="1" indent="-171450">
              <a:buFont typeface="Arial" panose="020B0604020202020204" pitchFamily="34" charset="0"/>
              <a:buChar char="•"/>
            </a:pPr>
            <a:r>
              <a:rPr lang="en-US" sz="1100" dirty="0"/>
              <a:t>And Faith involves prayer!</a:t>
            </a:r>
          </a:p>
        </p:txBody>
      </p:sp>
      <p:sp>
        <p:nvSpPr>
          <p:cNvPr id="4" name="Slide Number Placeholder 3"/>
          <p:cNvSpPr>
            <a:spLocks noGrp="1"/>
          </p:cNvSpPr>
          <p:nvPr>
            <p:ph type="sldNum" sz="quarter" idx="5"/>
          </p:nvPr>
        </p:nvSpPr>
        <p:spPr/>
        <p:txBody>
          <a:bodyPr/>
          <a:lstStyle/>
          <a:p>
            <a:fld id="{F6BAFD4A-DCE7-4274-B369-BF4924F760A6}" type="slidenum">
              <a:rPr lang="en-US" smtClean="0"/>
              <a:t>34</a:t>
            </a:fld>
            <a:endParaRPr lang="en-US"/>
          </a:p>
        </p:txBody>
      </p:sp>
    </p:spTree>
    <p:extLst>
      <p:ext uri="{BB962C8B-B14F-4D97-AF65-F5344CB8AC3E}">
        <p14:creationId xmlns:p14="http://schemas.microsoft.com/office/powerpoint/2010/main" val="3683858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100" dirty="0"/>
              <a:t>Larry Crabb left a very insightful perspective to emotional illness for the Christian Church. (He died in 2019.)</a:t>
            </a:r>
          </a:p>
          <a:p>
            <a:pPr marL="174708" indent="-174708">
              <a:buFont typeface="Arial" panose="020B0604020202020204" pitchFamily="34" charset="0"/>
              <a:buChar char="•"/>
            </a:pPr>
            <a:r>
              <a:rPr lang="en-US" sz="1100" dirty="0"/>
              <a:t>He has the highest of credentials, which is a PhD in Clinical Psychology</a:t>
            </a:r>
          </a:p>
          <a:p>
            <a:pPr marL="174708" indent="-174708">
              <a:buFont typeface="Arial" panose="020B0604020202020204" pitchFamily="34" charset="0"/>
              <a:buChar char="•"/>
            </a:pPr>
            <a:r>
              <a:rPr lang="en-US" sz="1100" dirty="0"/>
              <a:t>I haven’t read nearly all his books, but the ones I have read, he said enough for me to get the feel that he is like the Apostle Paul in that he ended up being more impressed with the Truth of God’s Word than he was with all the knowledge gained in his PhD. </a:t>
            </a:r>
          </a:p>
        </p:txBody>
      </p:sp>
      <p:sp>
        <p:nvSpPr>
          <p:cNvPr id="4" name="Slide Number Placeholder 3"/>
          <p:cNvSpPr>
            <a:spLocks noGrp="1"/>
          </p:cNvSpPr>
          <p:nvPr>
            <p:ph type="sldNum" sz="quarter" idx="5"/>
          </p:nvPr>
        </p:nvSpPr>
        <p:spPr/>
        <p:txBody>
          <a:bodyPr/>
          <a:lstStyle/>
          <a:p>
            <a:fld id="{F6BAFD4A-DCE7-4274-B369-BF4924F760A6}" type="slidenum">
              <a:rPr lang="en-US" smtClean="0"/>
              <a:t>35</a:t>
            </a:fld>
            <a:endParaRPr lang="en-US"/>
          </a:p>
        </p:txBody>
      </p:sp>
    </p:spTree>
    <p:extLst>
      <p:ext uri="{BB962C8B-B14F-4D97-AF65-F5344CB8AC3E}">
        <p14:creationId xmlns:p14="http://schemas.microsoft.com/office/powerpoint/2010/main" val="2344621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000000"/>
                </a:solidFill>
                <a:effectLst/>
                <a:latin typeface="Helvetica" panose="020B0604020202020204" pitchFamily="34" charset="0"/>
              </a:rPr>
              <a:t>Together we can run To the finish line</a:t>
            </a:r>
            <a:br>
              <a:rPr lang="en-US" sz="1100" dirty="0"/>
            </a:br>
            <a:r>
              <a:rPr lang="en-US" sz="1100" b="0" i="0" dirty="0">
                <a:solidFill>
                  <a:srgbClr val="000000"/>
                </a:solidFill>
                <a:effectLst/>
                <a:latin typeface="Helvetica" panose="020B0604020202020204" pitchFamily="34" charset="0"/>
              </a:rPr>
              <a:t>And when you are tired--I'll carry you</a:t>
            </a:r>
            <a:br>
              <a:rPr lang="en-US" sz="1100" dirty="0"/>
            </a:br>
            <a:br>
              <a:rPr lang="en-US" sz="1100" dirty="0"/>
            </a:br>
            <a:r>
              <a:rPr lang="en-US" sz="1100" b="0" i="0" dirty="0">
                <a:solidFill>
                  <a:srgbClr val="000000"/>
                </a:solidFill>
                <a:effectLst/>
                <a:latin typeface="Helvetica" panose="020B0604020202020204" pitchFamily="34" charset="0"/>
              </a:rPr>
              <a:t>I can't walk this road without you</a:t>
            </a:r>
            <a:br>
              <a:rPr lang="en-US" sz="1100" dirty="0"/>
            </a:br>
            <a:r>
              <a:rPr lang="en-US" sz="1100" b="0" i="0" dirty="0" err="1">
                <a:solidFill>
                  <a:srgbClr val="000000"/>
                </a:solidFill>
                <a:effectLst/>
                <a:latin typeface="Helvetica" panose="020B0604020202020204" pitchFamily="34" charset="0"/>
              </a:rPr>
              <a:t>You</a:t>
            </a:r>
            <a:r>
              <a:rPr lang="en-US" sz="1100" b="0" i="0" dirty="0">
                <a:solidFill>
                  <a:srgbClr val="000000"/>
                </a:solidFill>
                <a:effectLst/>
                <a:latin typeface="Helvetica" panose="020B0604020202020204" pitchFamily="34" charset="0"/>
              </a:rPr>
              <a:t> cannot go it alone</a:t>
            </a:r>
            <a:br>
              <a:rPr lang="en-US" sz="1100" dirty="0"/>
            </a:br>
            <a:r>
              <a:rPr lang="en-US" sz="1100" b="0" i="0" dirty="0">
                <a:solidFill>
                  <a:srgbClr val="000000"/>
                </a:solidFill>
                <a:effectLst/>
                <a:latin typeface="Helvetica" panose="020B0604020202020204" pitchFamily="34" charset="0"/>
              </a:rPr>
              <a:t>We were never meant to make it on our own</a:t>
            </a:r>
            <a:br>
              <a:rPr lang="en-US" sz="1100" dirty="0"/>
            </a:br>
            <a:r>
              <a:rPr lang="en-US" sz="1100" b="0" i="0" dirty="0">
                <a:solidFill>
                  <a:srgbClr val="000000"/>
                </a:solidFill>
                <a:effectLst/>
                <a:latin typeface="Helvetica" panose="020B0604020202020204" pitchFamily="34" charset="0"/>
              </a:rPr>
              <a:t>When the load becomes heavy</a:t>
            </a:r>
            <a:br>
              <a:rPr lang="en-US" sz="1100" dirty="0"/>
            </a:br>
            <a:r>
              <a:rPr lang="en-US" sz="1100" b="0" i="0" dirty="0">
                <a:solidFill>
                  <a:srgbClr val="000000"/>
                </a:solidFill>
                <a:effectLst/>
                <a:latin typeface="Helvetica" panose="020B0604020202020204" pitchFamily="34" charset="0"/>
              </a:rPr>
              <a:t>And your feet too tired to walk</a:t>
            </a:r>
            <a:br>
              <a:rPr lang="en-US" sz="1100" dirty="0"/>
            </a:br>
            <a:r>
              <a:rPr lang="en-US" sz="1100" b="0" i="0" dirty="0">
                <a:solidFill>
                  <a:srgbClr val="000000"/>
                </a:solidFill>
                <a:effectLst/>
                <a:latin typeface="Helvetica" panose="020B0604020202020204" pitchFamily="34" charset="0"/>
              </a:rPr>
              <a:t>I will carry you and we'll be carried on</a:t>
            </a:r>
            <a:endParaRPr lang="en-US" sz="1100" dirty="0"/>
          </a:p>
        </p:txBody>
      </p:sp>
      <p:sp>
        <p:nvSpPr>
          <p:cNvPr id="4" name="Slide Number Placeholder 3"/>
          <p:cNvSpPr>
            <a:spLocks noGrp="1"/>
          </p:cNvSpPr>
          <p:nvPr>
            <p:ph type="sldNum" sz="quarter" idx="5"/>
          </p:nvPr>
        </p:nvSpPr>
        <p:spPr/>
        <p:txBody>
          <a:bodyPr/>
          <a:lstStyle/>
          <a:p>
            <a:fld id="{F6BAFD4A-DCE7-4274-B369-BF4924F760A6}" type="slidenum">
              <a:rPr lang="en-US" smtClean="0"/>
              <a:t>36</a:t>
            </a:fld>
            <a:endParaRPr lang="en-US"/>
          </a:p>
        </p:txBody>
      </p:sp>
    </p:spTree>
    <p:extLst>
      <p:ext uri="{BB962C8B-B14F-4D97-AF65-F5344CB8AC3E}">
        <p14:creationId xmlns:p14="http://schemas.microsoft.com/office/powerpoint/2010/main" val="2604717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100" dirty="0"/>
              <a:t>At the end of the day, Crabb wanted to empower the church to turn to each other to process this journey of life rather than immediately jumping to the secular world and its humanistic guidance.</a:t>
            </a:r>
          </a:p>
          <a:p>
            <a:pPr marL="0" indent="0" defTabSz="931774">
              <a:buFont typeface="Arial" panose="020B0604020202020204" pitchFamily="34" charset="0"/>
              <a:buNone/>
              <a:defRPr/>
            </a:pPr>
            <a:endParaRPr lang="en-US" sz="1100" dirty="0"/>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If your heart is stirred and you want to process this lecture in greater depth, I would recommend Crabb’s books!</a:t>
            </a:r>
          </a:p>
          <a:p>
            <a:pPr defTabSz="931774">
              <a:defRPr/>
            </a:pPr>
            <a:endParaRPr lang="en-US" sz="1100" dirty="0"/>
          </a:p>
          <a:p>
            <a:pPr marL="171450" indent="-171450">
              <a:buFont typeface="Arial" panose="020B0604020202020204" pitchFamily="34" charset="0"/>
              <a:buChar char="•"/>
            </a:pPr>
            <a:r>
              <a:rPr lang="en-US" sz="1100" dirty="0"/>
              <a:t>In this book, Crabb gives a mental image which I think is so helpful when trying to figure out where to go with myself or the person sitting across from me…</a:t>
            </a:r>
          </a:p>
        </p:txBody>
      </p:sp>
      <p:sp>
        <p:nvSpPr>
          <p:cNvPr id="4" name="Slide Number Placeholder 3"/>
          <p:cNvSpPr>
            <a:spLocks noGrp="1"/>
          </p:cNvSpPr>
          <p:nvPr>
            <p:ph type="sldNum" sz="quarter" idx="5"/>
          </p:nvPr>
        </p:nvSpPr>
        <p:spPr/>
        <p:txBody>
          <a:bodyPr/>
          <a:lstStyle/>
          <a:p>
            <a:fld id="{F6BAFD4A-DCE7-4274-B369-BF4924F760A6}" type="slidenum">
              <a:rPr lang="en-US" smtClean="0"/>
              <a:t>37</a:t>
            </a:fld>
            <a:endParaRPr lang="en-US"/>
          </a:p>
        </p:txBody>
      </p:sp>
    </p:spTree>
    <p:extLst>
      <p:ext uri="{BB962C8B-B14F-4D97-AF65-F5344CB8AC3E}">
        <p14:creationId xmlns:p14="http://schemas.microsoft.com/office/powerpoint/2010/main" val="2730864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t>A lot of emotional struggle occurs at this point of crisis</a:t>
            </a:r>
          </a:p>
          <a:p>
            <a:pPr marL="0" indent="0">
              <a:buFont typeface="Arial" panose="020B0604020202020204" pitchFamily="34" charset="0"/>
              <a:buNone/>
            </a:pPr>
            <a:endParaRPr lang="en-US" sz="1100" dirty="0"/>
          </a:p>
          <a:p>
            <a:pPr marL="631908" lvl="1" indent="-174708">
              <a:buFont typeface="Arial" panose="020B0604020202020204" pitchFamily="34" charset="0"/>
              <a:buChar char="•"/>
            </a:pPr>
            <a:r>
              <a:rPr lang="en-US" sz="1100" dirty="0"/>
              <a:t>HOMEWORK:  Can you identify those moments in your own life story? </a:t>
            </a:r>
          </a:p>
          <a:p>
            <a:pPr marL="1089108" lvl="2" indent="-174708">
              <a:buFont typeface="Arial" panose="020B0604020202020204" pitchFamily="34" charset="0"/>
              <a:buChar char="•"/>
            </a:pPr>
            <a:r>
              <a:rPr lang="en-US" sz="1100" dirty="0"/>
              <a:t>Moments of severe struggle which ended in a life-changing surrender</a:t>
            </a:r>
          </a:p>
          <a:p>
            <a:pPr marL="1089108" lvl="2" indent="-174708">
              <a:buFont typeface="Arial" panose="020B0604020202020204" pitchFamily="34" charset="0"/>
              <a:buChar char="•"/>
            </a:pPr>
            <a:r>
              <a:rPr lang="en-US" sz="1100" dirty="0"/>
              <a:t>Where you abandoned an old idol for God?</a:t>
            </a:r>
          </a:p>
          <a:p>
            <a:pPr marL="631908" lvl="1" indent="-174708">
              <a:buFont typeface="Arial" panose="020B0604020202020204" pitchFamily="34" charset="0"/>
              <a:buChar char="•"/>
            </a:pPr>
            <a:r>
              <a:rPr lang="en-US" sz="1100" dirty="0"/>
              <a:t>We must recognize this struggle in our own stories so we can recognize those moments in our friends’ sufferings</a:t>
            </a:r>
          </a:p>
          <a:p>
            <a:pPr marL="631908" lvl="1" indent="-174708">
              <a:buFont typeface="Arial" panose="020B0604020202020204" pitchFamily="34" charset="0"/>
              <a:buChar char="•"/>
            </a:pPr>
            <a:r>
              <a:rPr lang="en-US" sz="1100" dirty="0"/>
              <a:t>The goal is not to get over the struggle as much as to sort through what there is to learn in the midst of it.</a:t>
            </a:r>
          </a:p>
          <a:p>
            <a:pPr marL="457200" lvl="1" indent="0">
              <a:buFont typeface="Arial" panose="020B0604020202020204" pitchFamily="34" charset="0"/>
              <a:buNone/>
            </a:pPr>
            <a:endParaRPr lang="en-US" sz="1100" dirty="0"/>
          </a:p>
          <a:p>
            <a:pPr marL="0" indent="0">
              <a:buFont typeface="Arial" panose="020B0604020202020204" pitchFamily="34" charset="0"/>
              <a:buNone/>
            </a:pPr>
            <a:r>
              <a:rPr lang="en-US" sz="1100" dirty="0"/>
              <a:t>Freud took human wretchedness out of the picture and gave “the flesh” a different title:  id. He said if the id is left unchecked, it leads us into </a:t>
            </a:r>
            <a:r>
              <a:rPr lang="en-US" sz="1100" b="1" i="1" dirty="0"/>
              <a:t>psychological</a:t>
            </a:r>
            <a:r>
              <a:rPr lang="en-US" sz="1100" b="0" i="1" dirty="0"/>
              <a:t> difficulty rather than </a:t>
            </a:r>
            <a:r>
              <a:rPr lang="en-US" sz="1100" b="1" i="1" dirty="0"/>
              <a:t>spiritual</a:t>
            </a:r>
            <a:r>
              <a:rPr lang="en-US" sz="1100" b="0" i="1" dirty="0"/>
              <a:t> problems.</a:t>
            </a:r>
          </a:p>
        </p:txBody>
      </p:sp>
      <p:sp>
        <p:nvSpPr>
          <p:cNvPr id="4" name="Slide Number Placeholder 3"/>
          <p:cNvSpPr>
            <a:spLocks noGrp="1"/>
          </p:cNvSpPr>
          <p:nvPr>
            <p:ph type="sldNum" sz="quarter" idx="5"/>
          </p:nvPr>
        </p:nvSpPr>
        <p:spPr/>
        <p:txBody>
          <a:bodyPr/>
          <a:lstStyle/>
          <a:p>
            <a:fld id="{F6BAFD4A-DCE7-4274-B369-BF4924F760A6}" type="slidenum">
              <a:rPr lang="en-US" smtClean="0"/>
              <a:t>38</a:t>
            </a:fld>
            <a:endParaRPr lang="en-US"/>
          </a:p>
        </p:txBody>
      </p:sp>
    </p:spTree>
    <p:extLst>
      <p:ext uri="{BB962C8B-B14F-4D97-AF65-F5344CB8AC3E}">
        <p14:creationId xmlns:p14="http://schemas.microsoft.com/office/powerpoint/2010/main" val="2792201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is why I keep focusing on the uncomfortable subject of sin:</a:t>
            </a:r>
          </a:p>
          <a:p>
            <a:pPr marL="171450" indent="-171450">
              <a:buFont typeface="Arial" panose="020B0604020202020204" pitchFamily="34" charset="0"/>
              <a:buChar char="•"/>
            </a:pPr>
            <a:r>
              <a:rPr lang="en-US" sz="1100" dirty="0"/>
              <a:t>we need to identify the daily struggle with sin in our own hearts</a:t>
            </a:r>
          </a:p>
          <a:p>
            <a:pPr marL="171450" indent="-171450">
              <a:buFont typeface="Arial" panose="020B0604020202020204" pitchFamily="34" charset="0"/>
              <a:buChar char="•"/>
            </a:pPr>
            <a:r>
              <a:rPr lang="en-US" sz="1100" dirty="0"/>
              <a:t>I am startled at how frequently I am seeing mothers looking for something PHYSICAL to blame their toddler’s bad behavior on!</a:t>
            </a:r>
          </a:p>
          <a:p>
            <a:r>
              <a:rPr lang="en-US" sz="1100" dirty="0"/>
              <a:t>	- foods, allergies, thyroid (of course, these can be true, underlying issues)</a:t>
            </a:r>
          </a:p>
          <a:p>
            <a:r>
              <a:rPr lang="en-US" sz="1100" dirty="0"/>
              <a:t>	- our children were born with a sinful nature</a:t>
            </a:r>
          </a:p>
          <a:p>
            <a:r>
              <a:rPr lang="en-US" sz="1100" dirty="0"/>
              <a:t>	- sin is ugly!</a:t>
            </a:r>
          </a:p>
          <a:p>
            <a:pPr marL="171450" indent="-171450">
              <a:buFont typeface="Arial" panose="020B0604020202020204" pitchFamily="34" charset="0"/>
              <a:buChar char="•"/>
            </a:pPr>
            <a:r>
              <a:rPr lang="en-US" sz="1100" dirty="0"/>
              <a:t>when we learn to deal with the sin in our own hearts, THEN we are more prepared to help others deal with theirs</a:t>
            </a:r>
          </a:p>
        </p:txBody>
      </p:sp>
      <p:sp>
        <p:nvSpPr>
          <p:cNvPr id="4" name="Slide Number Placeholder 3"/>
          <p:cNvSpPr>
            <a:spLocks noGrp="1"/>
          </p:cNvSpPr>
          <p:nvPr>
            <p:ph type="sldNum" sz="quarter" idx="5"/>
          </p:nvPr>
        </p:nvSpPr>
        <p:spPr/>
        <p:txBody>
          <a:bodyPr/>
          <a:lstStyle/>
          <a:p>
            <a:fld id="{F6BAFD4A-DCE7-4274-B369-BF4924F760A6}" type="slidenum">
              <a:rPr lang="en-US" smtClean="0"/>
              <a:t>39</a:t>
            </a:fld>
            <a:endParaRPr lang="en-US"/>
          </a:p>
        </p:txBody>
      </p:sp>
    </p:spTree>
    <p:extLst>
      <p:ext uri="{BB962C8B-B14F-4D97-AF65-F5344CB8AC3E}">
        <p14:creationId xmlns:p14="http://schemas.microsoft.com/office/powerpoint/2010/main" val="5523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Joel and I are family doctors, so we see everything from the beginning of life to the end of life.</a:t>
            </a:r>
          </a:p>
          <a:p>
            <a:r>
              <a:rPr lang="en-US" dirty="0"/>
              <a:t>One of the more recent additions to our practice is that we got certified in herbal medicine. </a:t>
            </a:r>
          </a:p>
        </p:txBody>
      </p:sp>
      <p:sp>
        <p:nvSpPr>
          <p:cNvPr id="4" name="Slide Number Placeholder 3"/>
          <p:cNvSpPr>
            <a:spLocks noGrp="1"/>
          </p:cNvSpPr>
          <p:nvPr>
            <p:ph type="sldNum" sz="quarter" idx="5"/>
          </p:nvPr>
        </p:nvSpPr>
        <p:spPr/>
        <p:txBody>
          <a:bodyPr/>
          <a:lstStyle/>
          <a:p>
            <a:fld id="{F6BAFD4A-DCE7-4274-B369-BF4924F760A6}" type="slidenum">
              <a:rPr lang="en-US" smtClean="0"/>
              <a:t>4</a:t>
            </a:fld>
            <a:endParaRPr lang="en-US"/>
          </a:p>
        </p:txBody>
      </p:sp>
    </p:spTree>
    <p:extLst>
      <p:ext uri="{BB962C8B-B14F-4D97-AF65-F5344CB8AC3E}">
        <p14:creationId xmlns:p14="http://schemas.microsoft.com/office/powerpoint/2010/main" val="1182661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big word that wraps up what the church has to offer each other is GRACE. </a:t>
            </a:r>
          </a:p>
          <a:p>
            <a:endParaRPr lang="en-US" sz="1100" dirty="0"/>
          </a:p>
          <a:p>
            <a:pPr marL="228600" indent="-228600">
              <a:buAutoNum type="arabicPeriod"/>
            </a:pPr>
            <a:r>
              <a:rPr lang="en-US" sz="1100" dirty="0"/>
              <a:t>I can’t stress enough the sacred trust when someone shares “the ugly”. It is sheer BETRAYAL if you break confidence in this situation.</a:t>
            </a:r>
          </a:p>
          <a:p>
            <a:pPr marL="228600" indent="-228600">
              <a:buAutoNum type="arabicPeriod"/>
            </a:pPr>
            <a:r>
              <a:rPr lang="en-US" sz="1100" dirty="0"/>
              <a:t>We know how slowly plants grow…you know how slowly YOU’VE grown. Be patient with others in their growth.</a:t>
            </a:r>
          </a:p>
          <a:p>
            <a:pPr marL="228600" indent="-228600">
              <a:buAutoNum type="arabicPeriod"/>
            </a:pPr>
            <a:r>
              <a:rPr lang="en-US" sz="1100" dirty="0"/>
              <a:t>This looks like a gentleness to me. My friend reminds me of a comment that I made to her once when I admonished her for how “carnal” her comment was. And she is grateful for that!</a:t>
            </a:r>
          </a:p>
          <a:p>
            <a:pPr marL="228600" indent="-228600">
              <a:buAutoNum type="arabicPeriod"/>
            </a:pPr>
            <a:r>
              <a:rPr lang="en-US" sz="1100" dirty="0"/>
              <a:t>This is what we have to offer! To me, this looks like lifting someone’s head, turning their gaze from their belly button to see a much bigger, gracious God!</a:t>
            </a:r>
          </a:p>
          <a:p>
            <a:pPr marL="0" indent="0">
              <a:buNone/>
            </a:pPr>
            <a:endParaRPr lang="en-US" sz="1100" dirty="0"/>
          </a:p>
          <a:p>
            <a:r>
              <a:rPr lang="en-US" sz="1100" dirty="0"/>
              <a:t>Larry Crabb’s vision was for the church to wake up to the power of the Gospel in ministering to people in need! </a:t>
            </a:r>
          </a:p>
        </p:txBody>
      </p:sp>
      <p:sp>
        <p:nvSpPr>
          <p:cNvPr id="4" name="Slide Number Placeholder 3"/>
          <p:cNvSpPr>
            <a:spLocks noGrp="1"/>
          </p:cNvSpPr>
          <p:nvPr>
            <p:ph type="sldNum" sz="quarter" idx="5"/>
          </p:nvPr>
        </p:nvSpPr>
        <p:spPr/>
        <p:txBody>
          <a:bodyPr/>
          <a:lstStyle/>
          <a:p>
            <a:fld id="{F6BAFD4A-DCE7-4274-B369-BF4924F760A6}" type="slidenum">
              <a:rPr lang="en-US" smtClean="0"/>
              <a:t>40</a:t>
            </a:fld>
            <a:endParaRPr lang="en-US"/>
          </a:p>
        </p:txBody>
      </p:sp>
    </p:spTree>
    <p:extLst>
      <p:ext uri="{BB962C8B-B14F-4D97-AF65-F5344CB8AC3E}">
        <p14:creationId xmlns:p14="http://schemas.microsoft.com/office/powerpoint/2010/main" val="3573795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And now we’re finally looking specifically at a few common emotional struggles.</a:t>
            </a:r>
          </a:p>
          <a:p>
            <a:pPr marL="171450" indent="-171450">
              <a:buFont typeface="Arial" panose="020B0604020202020204" pitchFamily="34" charset="0"/>
              <a:buChar char="•"/>
            </a:pPr>
            <a:r>
              <a:rPr lang="en-US" sz="1100" dirty="0"/>
              <a:t>I can obviously only skim the surface at this point, </a:t>
            </a:r>
          </a:p>
          <a:p>
            <a:pPr marL="171450" indent="-171450">
              <a:buFont typeface="Arial" panose="020B0604020202020204" pitchFamily="34" charset="0"/>
              <a:buChar char="•"/>
            </a:pPr>
            <a:r>
              <a:rPr lang="en-US" sz="1100" dirty="0"/>
              <a:t>But we laid some groundwork before getting here </a:t>
            </a:r>
          </a:p>
          <a:p>
            <a:pPr marL="171450" indent="-171450">
              <a:buFont typeface="Arial" panose="020B0604020202020204" pitchFamily="34" charset="0"/>
              <a:buChar char="•"/>
            </a:pPr>
            <a:r>
              <a:rPr lang="en-US" sz="1100" dirty="0"/>
              <a:t>We are uniquely equipped as CHRISTIANS to support others in their struggles– </a:t>
            </a:r>
          </a:p>
          <a:p>
            <a:pPr marL="628650" lvl="1" indent="-171450">
              <a:buFont typeface="Arial" panose="020B0604020202020204" pitchFamily="34" charset="0"/>
              <a:buChar char="•"/>
            </a:pPr>
            <a:r>
              <a:rPr lang="en-US" sz="1100" dirty="0"/>
              <a:t>NOT because we’re particularly intelligent </a:t>
            </a:r>
          </a:p>
          <a:p>
            <a:pPr marL="628650" lvl="1" indent="-171450">
              <a:buFont typeface="Arial" panose="020B0604020202020204" pitchFamily="34" charset="0"/>
              <a:buChar char="•"/>
            </a:pPr>
            <a:r>
              <a:rPr lang="en-US" sz="1100" dirty="0"/>
              <a:t>But because of how, in very basic ways, we can identify with their struggle</a:t>
            </a:r>
          </a:p>
          <a:p>
            <a:pPr marL="457200" lvl="1" indent="0">
              <a:buFont typeface="Arial" panose="020B0604020202020204" pitchFamily="34" charset="0"/>
              <a:buNone/>
            </a:pPr>
            <a:endParaRPr lang="en-US" sz="1100" dirty="0"/>
          </a:p>
          <a:p>
            <a:r>
              <a:rPr lang="en-US" sz="1100" dirty="0"/>
              <a:t>I’m not an expert in the five areas that I’m commenting on this evening, so I turned to Christians who ARE experts in their fields for words of wisdom….</a:t>
            </a:r>
          </a:p>
        </p:txBody>
      </p:sp>
      <p:sp>
        <p:nvSpPr>
          <p:cNvPr id="4" name="Slide Number Placeholder 3"/>
          <p:cNvSpPr>
            <a:spLocks noGrp="1"/>
          </p:cNvSpPr>
          <p:nvPr>
            <p:ph type="sldNum" sz="quarter" idx="5"/>
          </p:nvPr>
        </p:nvSpPr>
        <p:spPr/>
        <p:txBody>
          <a:bodyPr/>
          <a:lstStyle/>
          <a:p>
            <a:fld id="{F6BAFD4A-DCE7-4274-B369-BF4924F760A6}" type="slidenum">
              <a:rPr lang="en-US" smtClean="0"/>
              <a:t>41</a:t>
            </a:fld>
            <a:endParaRPr lang="en-US"/>
          </a:p>
        </p:txBody>
      </p:sp>
    </p:spTree>
    <p:extLst>
      <p:ext uri="{BB962C8B-B14F-4D97-AF65-F5344CB8AC3E}">
        <p14:creationId xmlns:p14="http://schemas.microsoft.com/office/powerpoint/2010/main" val="3747930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100" dirty="0">
                <a:solidFill>
                  <a:srgbClr val="333333"/>
                </a:solidFill>
                <a:latin typeface="+mn-lt"/>
                <a:ea typeface="Times New Roman" panose="02020603050405020304" pitchFamily="18" charset="0"/>
                <a:cs typeface="Arial" panose="020B0604020202020204" pitchFamily="34" charset="0"/>
              </a:rPr>
              <a:t>And now you can see the reason we covered everything up to this point!</a:t>
            </a:r>
          </a:p>
          <a:p>
            <a:pPr marL="171450" indent="-171450" defTabSz="931774">
              <a:buFont typeface="Arial" panose="020B0604020202020204" pitchFamily="34" charset="0"/>
              <a:buChar char="•"/>
              <a:defRPr/>
            </a:pPr>
            <a:r>
              <a:rPr lang="en-US" sz="1100" dirty="0">
                <a:solidFill>
                  <a:srgbClr val="333333"/>
                </a:solidFill>
                <a:latin typeface="+mn-lt"/>
                <a:ea typeface="Times New Roman" panose="02020603050405020304" pitchFamily="18" charset="0"/>
                <a:cs typeface="Arial" panose="020B0604020202020204" pitchFamily="34" charset="0"/>
              </a:rPr>
              <a:t>Most emotional illnesses have a component that you and I can connect with…maybe not in details, but the fundamental stuff of human nature.</a:t>
            </a:r>
          </a:p>
          <a:p>
            <a:pPr defTabSz="931774">
              <a:defRPr/>
            </a:pPr>
            <a:endParaRPr lang="en-US" sz="1100" dirty="0">
              <a:solidFill>
                <a:srgbClr val="333333"/>
              </a:solidFill>
              <a:latin typeface="+mn-lt"/>
              <a:ea typeface="Times New Roman" panose="02020603050405020304" pitchFamily="18" charset="0"/>
              <a:cs typeface="Arial" panose="020B0604020202020204" pitchFamily="34" charset="0"/>
            </a:endParaRPr>
          </a:p>
          <a:p>
            <a:pPr marL="171450" indent="-171450" defTabSz="931774">
              <a:buFont typeface="Arial" panose="020B0604020202020204" pitchFamily="34" charset="0"/>
              <a:buChar char="•"/>
              <a:defRPr/>
            </a:pPr>
            <a:r>
              <a:rPr lang="en-US" sz="1100" dirty="0">
                <a:solidFill>
                  <a:srgbClr val="333333"/>
                </a:solidFill>
                <a:latin typeface="+mn-lt"/>
                <a:ea typeface="Times New Roman" panose="02020603050405020304" pitchFamily="18" charset="0"/>
                <a:cs typeface="Arial" panose="020B0604020202020204" pitchFamily="34" charset="0"/>
              </a:rPr>
              <a:t>You’ve already heard me put a plug in AGAINST our iPhones several times already. I am seeing so many issues in the office that I think are related to cell phone addictions. </a:t>
            </a:r>
          </a:p>
          <a:p>
            <a:pPr marL="628650" lvl="1" indent="-171450" defTabSz="931774">
              <a:buFont typeface="Arial" panose="020B0604020202020204" pitchFamily="34" charset="0"/>
              <a:buChar char="•"/>
              <a:defRPr/>
            </a:pPr>
            <a:r>
              <a:rPr lang="en-US" sz="1100" dirty="0">
                <a:solidFill>
                  <a:srgbClr val="333333"/>
                </a:solidFill>
                <a:latin typeface="+mn-lt"/>
                <a:ea typeface="Times New Roman" panose="02020603050405020304" pitchFamily="18" charset="0"/>
                <a:cs typeface="Arial" panose="020B0604020202020204" pitchFamily="34" charset="0"/>
              </a:rPr>
              <a:t>Insomnia is one of the huge ones, given the way we have blue light glaring into our eyes</a:t>
            </a:r>
          </a:p>
          <a:p>
            <a:pPr marL="628650" lvl="1" indent="-171450" defTabSz="931774">
              <a:buFont typeface="Arial" panose="020B0604020202020204" pitchFamily="34" charset="0"/>
              <a:buChar char="•"/>
              <a:defRPr/>
            </a:pPr>
            <a:r>
              <a:rPr lang="en-US" sz="1100" dirty="0">
                <a:solidFill>
                  <a:srgbClr val="333333"/>
                </a:solidFill>
                <a:latin typeface="+mn-lt"/>
                <a:cs typeface="Arial" panose="020B0604020202020204" pitchFamily="34" charset="0"/>
              </a:rPr>
              <a:t>It definitely does not help ADHD, but only seems to magnify it</a:t>
            </a:r>
          </a:p>
          <a:p>
            <a:pPr marL="628650" lvl="1" indent="-171450" defTabSz="931774">
              <a:buFont typeface="Arial" panose="020B0604020202020204" pitchFamily="34" charset="0"/>
              <a:buChar char="•"/>
              <a:defRPr/>
            </a:pPr>
            <a:r>
              <a:rPr lang="en-US" sz="1100" dirty="0">
                <a:solidFill>
                  <a:srgbClr val="333333"/>
                </a:solidFill>
                <a:latin typeface="+mn-lt"/>
                <a:cs typeface="Arial" panose="020B0604020202020204" pitchFamily="34" charset="0"/>
              </a:rPr>
              <a:t>I was problem-shooting with one of my weight-loss patients yesterday, and it turns out that her lack of discipline with eating correlates with how attached she is to her phone</a:t>
            </a:r>
          </a:p>
          <a:p>
            <a:pPr marL="628650" lvl="1" indent="-171450" defTabSz="931774">
              <a:buFont typeface="Arial" panose="020B0604020202020204" pitchFamily="34" charset="0"/>
              <a:buChar char="•"/>
              <a:defRPr/>
            </a:pPr>
            <a:r>
              <a:rPr lang="en-US" sz="1100" dirty="0">
                <a:solidFill>
                  <a:srgbClr val="333333"/>
                </a:solidFill>
                <a:latin typeface="+mn-lt"/>
                <a:cs typeface="Arial" panose="020B0604020202020204" pitchFamily="34" charset="0"/>
              </a:rPr>
              <a:t>And obviously I suspect our relationships suffer proportional to the amount of time wasted on our phones. </a:t>
            </a:r>
            <a:endParaRPr lang="en-US" dirty="0"/>
          </a:p>
        </p:txBody>
      </p:sp>
      <p:sp>
        <p:nvSpPr>
          <p:cNvPr id="4" name="Slide Number Placeholder 3"/>
          <p:cNvSpPr>
            <a:spLocks noGrp="1"/>
          </p:cNvSpPr>
          <p:nvPr>
            <p:ph type="sldNum" sz="quarter" idx="5"/>
          </p:nvPr>
        </p:nvSpPr>
        <p:spPr/>
        <p:txBody>
          <a:bodyPr/>
          <a:lstStyle/>
          <a:p>
            <a:fld id="{F6BAFD4A-DCE7-4274-B369-BF4924F760A6}" type="slidenum">
              <a:rPr lang="en-US" smtClean="0"/>
              <a:t>42</a:t>
            </a:fld>
            <a:endParaRPr lang="en-US"/>
          </a:p>
        </p:txBody>
      </p:sp>
    </p:spTree>
    <p:extLst>
      <p:ext uri="{BB962C8B-B14F-4D97-AF65-F5344CB8AC3E}">
        <p14:creationId xmlns:p14="http://schemas.microsoft.com/office/powerpoint/2010/main" val="2907877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kern="100" dirty="0">
                <a:latin typeface="Aptos" panose="020B0004020202020204" pitchFamily="34" charset="0"/>
                <a:ea typeface="Aptos" panose="020B0004020202020204" pitchFamily="34" charset="0"/>
                <a:cs typeface="Times New Roman" panose="02020603050405020304" pitchFamily="18" charset="0"/>
              </a:rPr>
              <a:t>[First] I am discouraged at the number of young people that I see for depression who seem to live with the very faulty concept that we should be able to be happy all the time!</a:t>
            </a:r>
          </a:p>
          <a:p>
            <a:pPr defTabSz="931774">
              <a:defRPr/>
            </a:pP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r>
              <a:rPr lang="en-US" sz="1100" dirty="0"/>
              <a:t>(after reading)….this is the HISTORICAL understanding of the pursuit of happiness.</a:t>
            </a:r>
          </a:p>
          <a:p>
            <a:endParaRPr lang="en-US" sz="1100" dirty="0"/>
          </a:p>
          <a:p>
            <a:r>
              <a:rPr lang="en-US" sz="1100" dirty="0"/>
              <a:t>He goes on to comment how now, pursuing happiness is more about having fun, and having the freedom to do whatever I want to do. </a:t>
            </a:r>
          </a:p>
          <a:p>
            <a:r>
              <a:rPr lang="en-US" sz="1100" dirty="0"/>
              <a:t>It looks more like the pursuit of PLEASURE, which is extremely self-focused and shallow.</a:t>
            </a:r>
          </a:p>
        </p:txBody>
      </p:sp>
      <p:sp>
        <p:nvSpPr>
          <p:cNvPr id="4" name="Slide Number Placeholder 3"/>
          <p:cNvSpPr>
            <a:spLocks noGrp="1"/>
          </p:cNvSpPr>
          <p:nvPr>
            <p:ph type="sldNum" sz="quarter" idx="5"/>
          </p:nvPr>
        </p:nvSpPr>
        <p:spPr/>
        <p:txBody>
          <a:bodyPr/>
          <a:lstStyle/>
          <a:p>
            <a:fld id="{F6BAFD4A-DCE7-4274-B369-BF4924F760A6}" type="slidenum">
              <a:rPr lang="en-US" smtClean="0"/>
              <a:t>43</a:t>
            </a:fld>
            <a:endParaRPr lang="en-US"/>
          </a:p>
        </p:txBody>
      </p:sp>
    </p:spTree>
    <p:extLst>
      <p:ext uri="{BB962C8B-B14F-4D97-AF65-F5344CB8AC3E}">
        <p14:creationId xmlns:p14="http://schemas.microsoft.com/office/powerpoint/2010/main" val="3361431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100" dirty="0"/>
              <a:t>Tending our gardens:  While fulfilling in the end, garden work tends to be monotonous, and it takes a lot of discipline!</a:t>
            </a:r>
          </a:p>
          <a:p>
            <a:pPr marL="0" lvl="0" indent="0">
              <a:buNone/>
            </a:pPr>
            <a:r>
              <a:rPr lang="en-US" sz="1100" dirty="0"/>
              <a:t>2.   Embrace Blah</a:t>
            </a:r>
          </a:p>
          <a:p>
            <a:pPr marL="628650" lvl="1" indent="-171450">
              <a:buFont typeface="Arial" panose="020B0604020202020204" pitchFamily="34" charset="0"/>
              <a:buChar char="•"/>
            </a:pPr>
            <a:r>
              <a:rPr lang="en-US" sz="1100" dirty="0"/>
              <a:t>not every day can be a feel-good day, and that’s OK</a:t>
            </a:r>
          </a:p>
          <a:p>
            <a:pPr marL="628650" lvl="1" indent="-171450">
              <a:buFont typeface="Arial" panose="020B0604020202020204" pitchFamily="34" charset="0"/>
              <a:buChar char="•"/>
            </a:pPr>
            <a:r>
              <a:rPr lang="en-US" sz="1100" dirty="0"/>
              <a:t>For today I choose to “embrace blah” and let the day be what it is</a:t>
            </a:r>
          </a:p>
        </p:txBody>
      </p:sp>
      <p:sp>
        <p:nvSpPr>
          <p:cNvPr id="4" name="Slide Number Placeholder 3"/>
          <p:cNvSpPr>
            <a:spLocks noGrp="1"/>
          </p:cNvSpPr>
          <p:nvPr>
            <p:ph type="sldNum" sz="quarter" idx="5"/>
          </p:nvPr>
        </p:nvSpPr>
        <p:spPr/>
        <p:txBody>
          <a:bodyPr/>
          <a:lstStyle/>
          <a:p>
            <a:fld id="{F6BAFD4A-DCE7-4274-B369-BF4924F760A6}" type="slidenum">
              <a:rPr lang="en-US" smtClean="0"/>
              <a:t>44</a:t>
            </a:fld>
            <a:endParaRPr lang="en-US"/>
          </a:p>
        </p:txBody>
      </p:sp>
    </p:spTree>
    <p:extLst>
      <p:ext uri="{BB962C8B-B14F-4D97-AF65-F5344CB8AC3E}">
        <p14:creationId xmlns:p14="http://schemas.microsoft.com/office/powerpoint/2010/main" val="2873406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This next one is not in the DSM, but it’s one of those “spades” that needs to be named.</a:t>
            </a:r>
          </a:p>
          <a:p>
            <a:endParaRPr lang="en-US" sz="1100" dirty="0"/>
          </a:p>
          <a:p>
            <a:r>
              <a:rPr lang="en-US" sz="1100" dirty="0"/>
              <a:t>Too many young folks have an unrealistic expectation that </a:t>
            </a:r>
            <a:r>
              <a:rPr lang="en-US" sz="1100" i="1" dirty="0"/>
              <a:t>if they can figure out how to do it right, they shouldn’t have to struggle.</a:t>
            </a:r>
            <a:endParaRPr lang="en-US" sz="1100" dirty="0"/>
          </a:p>
        </p:txBody>
      </p:sp>
      <p:sp>
        <p:nvSpPr>
          <p:cNvPr id="4" name="Slide Number Placeholder 3"/>
          <p:cNvSpPr>
            <a:spLocks noGrp="1"/>
          </p:cNvSpPr>
          <p:nvPr>
            <p:ph type="sldNum" sz="quarter" idx="5"/>
          </p:nvPr>
        </p:nvSpPr>
        <p:spPr/>
        <p:txBody>
          <a:bodyPr/>
          <a:lstStyle/>
          <a:p>
            <a:fld id="{F6BAFD4A-DCE7-4274-B369-BF4924F760A6}" type="slidenum">
              <a:rPr lang="en-US" smtClean="0"/>
              <a:t>45</a:t>
            </a:fld>
            <a:endParaRPr lang="en-US"/>
          </a:p>
        </p:txBody>
      </p:sp>
    </p:spTree>
    <p:extLst>
      <p:ext uri="{BB962C8B-B14F-4D97-AF65-F5344CB8AC3E}">
        <p14:creationId xmlns:p14="http://schemas.microsoft.com/office/powerpoint/2010/main" val="1982360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r>
              <a:rPr lang="en-US" sz="1100" dirty="0">
                <a:solidFill>
                  <a:srgbClr val="333333"/>
                </a:solidFill>
                <a:latin typeface="Aptos" panose="020B0004020202020204" pitchFamily="34" charset="0"/>
                <a:ea typeface="Times New Roman" panose="02020603050405020304" pitchFamily="18" charset="0"/>
                <a:cs typeface="Arial" panose="020B0604020202020204" pitchFamily="34" charset="0"/>
              </a:rPr>
              <a:t>1.  It would be helpful to let those closest to us see us in our struggles:</a:t>
            </a:r>
          </a:p>
          <a:p>
            <a:pPr marL="628650" lvl="1" indent="-171450" defTabSz="931774">
              <a:buFont typeface="Arial" panose="020B0604020202020204" pitchFamily="34" charset="0"/>
              <a:buChar char="•"/>
              <a:defRPr/>
            </a:pPr>
            <a:r>
              <a:rPr lang="en-US" sz="1100" dirty="0">
                <a:solidFill>
                  <a:srgbClr val="333333"/>
                </a:solidFill>
                <a:latin typeface="Aptos" panose="020B0004020202020204" pitchFamily="34" charset="0"/>
                <a:ea typeface="Times New Roman" panose="02020603050405020304" pitchFamily="18" charset="0"/>
                <a:cs typeface="Arial" panose="020B0604020202020204" pitchFamily="34" charset="0"/>
              </a:rPr>
              <a:t>Whether you’re a parent or friend, you can model trust and faith by sharing the struggle</a:t>
            </a:r>
          </a:p>
          <a:p>
            <a:pPr marL="628650" lvl="1" indent="-171450" defTabSz="931774">
              <a:buFont typeface="Arial" panose="020B0604020202020204" pitchFamily="34" charset="0"/>
              <a:buChar char="•"/>
              <a:defRPr/>
            </a:pPr>
            <a:r>
              <a:rPr lang="en-US" sz="1100" dirty="0">
                <a:solidFill>
                  <a:srgbClr val="333333"/>
                </a:solidFill>
                <a:latin typeface="Aptos" panose="020B0004020202020204" pitchFamily="34" charset="0"/>
                <a:ea typeface="Times New Roman" panose="02020603050405020304" pitchFamily="18" charset="0"/>
                <a:cs typeface="Arial" panose="020B0604020202020204" pitchFamily="34" charset="0"/>
              </a:rPr>
              <a:t>struggle becomes a practical opportunity for teaching the value of prayer</a:t>
            </a:r>
          </a:p>
          <a:p>
            <a:pPr marL="628650" lvl="1" indent="-171450" defTabSz="931774">
              <a:buFont typeface="Arial" panose="020B0604020202020204" pitchFamily="34" charset="0"/>
              <a:buChar char="•"/>
              <a:defRPr/>
            </a:pPr>
            <a:r>
              <a:rPr lang="en-US" sz="1100" dirty="0">
                <a:solidFill>
                  <a:srgbClr val="333333"/>
                </a:solidFill>
                <a:latin typeface="Aptos" panose="020B0004020202020204" pitchFamily="34" charset="0"/>
                <a:ea typeface="Times New Roman" panose="02020603050405020304" pitchFamily="18" charset="0"/>
                <a:cs typeface="Arial" panose="020B0604020202020204" pitchFamily="34" charset="0"/>
              </a:rPr>
              <a:t>my patient wrote a book  about their son’s life and death; I was impressed with how quickly the family prayed together</a:t>
            </a:r>
          </a:p>
          <a:p>
            <a:pPr marL="0" indent="0" defTabSz="931774">
              <a:buNone/>
              <a:defRPr/>
            </a:pPr>
            <a:endParaRPr lang="en-US" sz="1100" dirty="0">
              <a:solidFill>
                <a:srgbClr val="333333"/>
              </a:solidFill>
              <a:latin typeface="Aptos" panose="020B0004020202020204" pitchFamily="34" charset="0"/>
              <a:ea typeface="Times New Roman" panose="02020603050405020304" pitchFamily="18" charset="0"/>
              <a:cs typeface="Arial" panose="020B0604020202020204" pitchFamily="34" charset="0"/>
            </a:endParaRPr>
          </a:p>
          <a:p>
            <a:pPr marL="228600" indent="-228600" defTabSz="931774">
              <a:buAutoNum type="arabicPeriod" startAt="2"/>
              <a:defRPr/>
            </a:pPr>
            <a:r>
              <a:rPr lang="en-US" sz="1100" dirty="0">
                <a:solidFill>
                  <a:srgbClr val="333333"/>
                </a:solidFill>
                <a:latin typeface="Aptos" panose="020B0004020202020204" pitchFamily="34" charset="0"/>
                <a:ea typeface="Times New Roman" panose="02020603050405020304" pitchFamily="18" charset="0"/>
                <a:cs typeface="Arial" panose="020B0604020202020204" pitchFamily="34" charset="0"/>
              </a:rPr>
              <a:t>Mothers, don’t be so quick to “save your children” out of moments of struggle!</a:t>
            </a:r>
          </a:p>
          <a:p>
            <a:pPr marL="628650" lvl="1" indent="-171450" defTabSz="931774">
              <a:buFont typeface="Arial" panose="020B0604020202020204" pitchFamily="34" charset="0"/>
              <a:buChar char="•"/>
              <a:defRPr/>
            </a:pPr>
            <a:r>
              <a:rPr lang="en-US" sz="1100" dirty="0">
                <a:solidFill>
                  <a:srgbClr val="333333"/>
                </a:solidFill>
                <a:latin typeface="Aptos" panose="020B0004020202020204" pitchFamily="34" charset="0"/>
                <a:ea typeface="Times New Roman" panose="02020603050405020304" pitchFamily="18" charset="0"/>
                <a:cs typeface="Arial" panose="020B0604020202020204" pitchFamily="34" charset="0"/>
              </a:rPr>
              <a:t> Use them as opportunities to build character.</a:t>
            </a:r>
          </a:p>
        </p:txBody>
      </p:sp>
      <p:sp>
        <p:nvSpPr>
          <p:cNvPr id="4" name="Slide Number Placeholder 3"/>
          <p:cNvSpPr>
            <a:spLocks noGrp="1"/>
          </p:cNvSpPr>
          <p:nvPr>
            <p:ph type="sldNum" sz="quarter" idx="5"/>
          </p:nvPr>
        </p:nvSpPr>
        <p:spPr/>
        <p:txBody>
          <a:bodyPr/>
          <a:lstStyle/>
          <a:p>
            <a:fld id="{F6BAFD4A-DCE7-4274-B369-BF4924F760A6}" type="slidenum">
              <a:rPr lang="en-US" smtClean="0"/>
              <a:t>46</a:t>
            </a:fld>
            <a:endParaRPr lang="en-US"/>
          </a:p>
        </p:txBody>
      </p:sp>
    </p:spTree>
    <p:extLst>
      <p:ext uri="{BB962C8B-B14F-4D97-AF65-F5344CB8AC3E}">
        <p14:creationId xmlns:p14="http://schemas.microsoft.com/office/powerpoint/2010/main" val="3142747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Once things have settled, however, it is important to process this struggle with control</a:t>
            </a:r>
          </a:p>
        </p:txBody>
      </p:sp>
      <p:sp>
        <p:nvSpPr>
          <p:cNvPr id="4" name="Slide Number Placeholder 3"/>
          <p:cNvSpPr>
            <a:spLocks noGrp="1"/>
          </p:cNvSpPr>
          <p:nvPr>
            <p:ph type="sldNum" sz="quarter" idx="5"/>
          </p:nvPr>
        </p:nvSpPr>
        <p:spPr/>
        <p:txBody>
          <a:bodyPr/>
          <a:lstStyle/>
          <a:p>
            <a:fld id="{F6BAFD4A-DCE7-4274-B369-BF4924F760A6}" type="slidenum">
              <a:rPr lang="en-US" smtClean="0"/>
              <a:t>47</a:t>
            </a:fld>
            <a:endParaRPr lang="en-US"/>
          </a:p>
        </p:txBody>
      </p:sp>
    </p:spTree>
    <p:extLst>
      <p:ext uri="{BB962C8B-B14F-4D97-AF65-F5344CB8AC3E}">
        <p14:creationId xmlns:p14="http://schemas.microsoft.com/office/powerpoint/2010/main" val="1283225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dirty="0"/>
              <a:t>We’ve all been here! </a:t>
            </a:r>
          </a:p>
          <a:p>
            <a:pPr marL="171450" lvl="0" indent="-171450">
              <a:buFont typeface="Arial" panose="020B0604020202020204" pitchFamily="34" charset="0"/>
              <a:buChar char="•"/>
            </a:pPr>
            <a:r>
              <a:rPr lang="en-US" sz="1100" dirty="0"/>
              <a:t>Obviously our greatest anxiety is our own mortality. </a:t>
            </a:r>
          </a:p>
          <a:p>
            <a:pPr marL="628650" lvl="1" indent="-171450">
              <a:buFont typeface="Arial" panose="020B0604020202020204" pitchFamily="34" charset="0"/>
              <a:buChar char="•"/>
            </a:pPr>
            <a:r>
              <a:rPr lang="en-US" sz="1100" dirty="0"/>
              <a:t>This was what landed me in the ER when I was in my early 20s.</a:t>
            </a:r>
          </a:p>
          <a:p>
            <a:pPr marL="628650" lvl="1" indent="-171450">
              <a:buFont typeface="Arial" panose="020B0604020202020204" pitchFamily="34" charset="0"/>
              <a:buChar char="•"/>
            </a:pPr>
            <a:r>
              <a:rPr lang="en-US" sz="1100" dirty="0"/>
              <a:t>I was newly-wed and excited about spending a whole life with the man I loved,</a:t>
            </a:r>
          </a:p>
          <a:p>
            <a:pPr marL="628650" lvl="1" indent="-171450">
              <a:buFont typeface="Arial" panose="020B0604020202020204" pitchFamily="34" charset="0"/>
              <a:buChar char="•"/>
            </a:pPr>
            <a:r>
              <a:rPr lang="en-US" sz="1100" dirty="0"/>
              <a:t>And then it hit me that I could die, and miss out on it all!</a:t>
            </a:r>
          </a:p>
          <a:p>
            <a:pPr marL="171450" lvl="0" indent="-171450">
              <a:buFont typeface="Arial" panose="020B0604020202020204" pitchFamily="34" charset="0"/>
              <a:buChar char="•"/>
            </a:pPr>
            <a:r>
              <a:rPr lang="en-US" sz="1100" dirty="0"/>
              <a:t>Concept:  God is the Author of My Story</a:t>
            </a:r>
          </a:p>
          <a:p>
            <a:pPr marL="742950" lvl="1" indent="-285750">
              <a:buFont typeface="Arial" panose="020B0604020202020204" pitchFamily="34" charset="0"/>
              <a:buChar char="•"/>
            </a:pPr>
            <a:r>
              <a:rPr lang="en-US" sz="1100" dirty="0"/>
              <a:t>My story line if I were writing…!</a:t>
            </a:r>
          </a:p>
          <a:p>
            <a:pPr marL="742950" lvl="1" indent="-285750">
              <a:buFont typeface="Arial" panose="020B0604020202020204" pitchFamily="34" charset="0"/>
              <a:buChar char="•"/>
            </a:pPr>
            <a:r>
              <a:rPr lang="en-US" sz="1100" dirty="0"/>
              <a:t>God chose to write the story line of infertility into my life.  </a:t>
            </a:r>
            <a:r>
              <a:rPr lang="en-US" sz="1100" i="1" dirty="0"/>
              <a:t>Can I be okay with this?!!</a:t>
            </a:r>
          </a:p>
          <a:p>
            <a:pPr marL="742950" lvl="1" indent="-285750">
              <a:buFont typeface="Arial" panose="020B0604020202020204" pitchFamily="34" charset="0"/>
              <a:buChar char="•"/>
            </a:pPr>
            <a:r>
              <a:rPr lang="en-US" sz="1100" i="0" dirty="0"/>
              <a:t>Every one of us will have a difficult story line somewhere…which becomes our personal training field for practicing the profession of our faith!</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Trust is a choice.</a:t>
            </a:r>
          </a:p>
          <a:p>
            <a:r>
              <a:rPr lang="en-US" sz="1100" dirty="0"/>
              <a:t>I have made the conscious choice to surrender to God’s story line in my life. Have you done the same? </a:t>
            </a:r>
          </a:p>
          <a:p>
            <a:r>
              <a:rPr lang="en-US" sz="1100" dirty="0"/>
              <a:t>CAN YOU do the same?!</a:t>
            </a:r>
          </a:p>
        </p:txBody>
      </p:sp>
      <p:sp>
        <p:nvSpPr>
          <p:cNvPr id="4" name="Slide Number Placeholder 3"/>
          <p:cNvSpPr>
            <a:spLocks noGrp="1"/>
          </p:cNvSpPr>
          <p:nvPr>
            <p:ph type="sldNum" sz="quarter" idx="5"/>
          </p:nvPr>
        </p:nvSpPr>
        <p:spPr/>
        <p:txBody>
          <a:bodyPr/>
          <a:lstStyle/>
          <a:p>
            <a:fld id="{F6BAFD4A-DCE7-4274-B369-BF4924F760A6}" type="slidenum">
              <a:rPr lang="en-US" smtClean="0"/>
              <a:t>48</a:t>
            </a:fld>
            <a:endParaRPr lang="en-US"/>
          </a:p>
        </p:txBody>
      </p:sp>
    </p:spTree>
    <p:extLst>
      <p:ext uri="{BB962C8B-B14F-4D97-AF65-F5344CB8AC3E}">
        <p14:creationId xmlns:p14="http://schemas.microsoft.com/office/powerpoint/2010/main" val="1781014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100" dirty="0">
                <a:solidFill>
                  <a:schemeClr val="tx1"/>
                </a:solidFill>
                <a:effectLst>
                  <a:outerShdw blurRad="38100" dist="38100" dir="2700000" algn="tl">
                    <a:srgbClr val="000000">
                      <a:alpha val="43137"/>
                    </a:srgbClr>
                  </a:outerShdw>
                </a:effectLst>
              </a:rPr>
              <a:t>[my friend…]</a:t>
            </a:r>
          </a:p>
          <a:p>
            <a:pPr marL="742950" lvl="1"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Ask the nice lady at Good’s Store where to find buttons</a:t>
            </a:r>
          </a:p>
          <a:p>
            <a:pPr marL="742950" lvl="1"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Handing money to the cashier for the candy bar she wanted</a:t>
            </a:r>
          </a:p>
          <a:p>
            <a:pPr marL="742950" lvl="1"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Telling her son to go up to an old man struggling with his cart and offer to return it to the cart rack for him</a:t>
            </a:r>
          </a:p>
          <a:p>
            <a:endParaRPr lang="en-US" sz="1100" dirty="0"/>
          </a:p>
          <a:p>
            <a:r>
              <a:rPr lang="en-US" sz="1100" dirty="0"/>
              <a:t>[God is faithful…]</a:t>
            </a:r>
          </a:p>
          <a:p>
            <a:pPr marL="742950" lvl="1"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As I was preparing for this talk…!  Ps. 56 David from Sight &amp; Sound: </a:t>
            </a:r>
          </a:p>
          <a:p>
            <a:pPr marL="1200150" lvl="2"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My God, why have you forsaken me?!</a:t>
            </a:r>
          </a:p>
          <a:p>
            <a:pPr marL="1200150" lvl="2"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 </a:t>
            </a:r>
            <a:r>
              <a:rPr lang="en-US" sz="1100" i="1" dirty="0">
                <a:solidFill>
                  <a:schemeClr val="tx1"/>
                </a:solidFill>
                <a:effectLst>
                  <a:outerShdw blurRad="38100" dist="38100" dir="2700000" algn="tl">
                    <a:srgbClr val="000000">
                      <a:alpha val="43137"/>
                    </a:srgbClr>
                  </a:outerShdw>
                </a:effectLst>
              </a:rPr>
              <a:t>I will trust in you!</a:t>
            </a:r>
            <a:endParaRPr lang="en-US" sz="1100" dirty="0">
              <a:solidFill>
                <a:schemeClr val="tx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Seeing God’s purposes in those moments creates trust for the next occasion!</a:t>
            </a:r>
          </a:p>
          <a:p>
            <a:pPr marL="742950" lvl="1"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Faith is not always believing everything will turn out the way I want it; but it is learning to trust God even if it doesn’t</a:t>
            </a:r>
          </a:p>
          <a:p>
            <a:pPr marL="742950" lvl="1" indent="-285750">
              <a:buFont typeface="Arial" panose="020B0604020202020204" pitchFamily="34" charset="0"/>
              <a:buChar char="•"/>
            </a:pPr>
            <a:r>
              <a:rPr lang="en-US" sz="1100" dirty="0">
                <a:solidFill>
                  <a:schemeClr val="tx1"/>
                </a:solidFill>
                <a:effectLst>
                  <a:outerShdw blurRad="38100" dist="38100" dir="2700000" algn="tl">
                    <a:srgbClr val="000000">
                      <a:alpha val="43137"/>
                    </a:srgbClr>
                  </a:outerShdw>
                </a:effectLst>
              </a:rPr>
              <a:t>MERCYME:  “Even If…”</a:t>
            </a:r>
          </a:p>
          <a:p>
            <a:endParaRPr lang="en-US" sz="1100" dirty="0"/>
          </a:p>
          <a:p>
            <a:r>
              <a:rPr lang="en-US" sz="1100" dirty="0"/>
              <a:t>We ALL experience anxiety. Let the struggle with anxiety be something that drives us to God.</a:t>
            </a:r>
          </a:p>
        </p:txBody>
      </p:sp>
      <p:sp>
        <p:nvSpPr>
          <p:cNvPr id="4" name="Slide Number Placeholder 3"/>
          <p:cNvSpPr>
            <a:spLocks noGrp="1"/>
          </p:cNvSpPr>
          <p:nvPr>
            <p:ph type="sldNum" sz="quarter" idx="5"/>
          </p:nvPr>
        </p:nvSpPr>
        <p:spPr/>
        <p:txBody>
          <a:bodyPr/>
          <a:lstStyle/>
          <a:p>
            <a:fld id="{F6BAFD4A-DCE7-4274-B369-BF4924F760A6}" type="slidenum">
              <a:rPr lang="en-US" smtClean="0"/>
              <a:t>49</a:t>
            </a:fld>
            <a:endParaRPr lang="en-US"/>
          </a:p>
        </p:txBody>
      </p:sp>
    </p:spTree>
    <p:extLst>
      <p:ext uri="{BB962C8B-B14F-4D97-AF65-F5344CB8AC3E}">
        <p14:creationId xmlns:p14="http://schemas.microsoft.com/office/powerpoint/2010/main" val="63689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BAFD4A-DCE7-4274-B369-BF4924F760A6}" type="slidenum">
              <a:rPr lang="en-US" smtClean="0"/>
              <a:t>5</a:t>
            </a:fld>
            <a:endParaRPr lang="en-US"/>
          </a:p>
        </p:txBody>
      </p:sp>
    </p:spTree>
    <p:extLst>
      <p:ext uri="{BB962C8B-B14F-4D97-AF65-F5344CB8AC3E}">
        <p14:creationId xmlns:p14="http://schemas.microsoft.com/office/powerpoint/2010/main" val="2267578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4" lvl="0">
              <a:lnSpc>
                <a:spcPct val="115000"/>
              </a:lnSpc>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[first] This is a huge subject, and we’re barely scratching the surface!</a:t>
            </a:r>
          </a:p>
          <a:p>
            <a:pPr marL="17374" lvl="0">
              <a:lnSpc>
                <a:spcPct val="115000"/>
              </a:lnSpc>
            </a:pPr>
            <a:endPar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17374" lvl="0">
              <a:lnSpc>
                <a:spcPct val="115000"/>
              </a:lnSpc>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When I was 10 years old, I watched my Mom spiral deep into depression. </a:t>
            </a:r>
          </a:p>
          <a:p>
            <a:pPr marL="17374" lvl="0">
              <a:lnSpc>
                <a:spcPct val="115000"/>
              </a:lnSpc>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Out of respect for her, I’m not talking about that, as she hates that 15-year chapter of her life.</a:t>
            </a:r>
          </a:p>
          <a:p>
            <a:pPr marL="17374" lvl="0">
              <a:lnSpc>
                <a:spcPct val="115000"/>
              </a:lnSpc>
            </a:pPr>
            <a:endPar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17374" lvl="0">
              <a:lnSpc>
                <a:spcPct val="115000"/>
              </a:lnSpc>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I just had a patient in the past few weeks who felt herself spiraling downward. When I last saw her, she just sat in her chair, looking at the floor, telling me that “I have no hope.”</a:t>
            </a:r>
            <a:endParaRPr lang="en-US" sz="1050" kern="100" dirty="0">
              <a:latin typeface="Calibri" panose="020F0502020204030204" pitchFamily="34" charset="0"/>
              <a:ea typeface="Calibri" panose="020F0502020204030204" pitchFamily="34" charset="0"/>
              <a:cs typeface="Calibri" panose="020F0502020204030204" pitchFamily="34" charset="0"/>
            </a:endParaRP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Depression is worst when one feels hopeless. </a:t>
            </a: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When depression is severely inhibiting someone’s ability to even function, I very frequently prescribe pills.</a:t>
            </a: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But my emphasis tonight is that pills are not life-giving. Don’t put your hope in finding the “right pill.”</a:t>
            </a: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When we use pills, NOTHING CHANGES in one’s external life situation, which begs the question, “what happens inside?!”</a:t>
            </a: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Remembering Kayla’s story, the best I can conclude is that there is something “numbing” about it.</a:t>
            </a: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That’s not a judgmental statement; It’s me as a doctor trying to make sense of what pills actually do</a:t>
            </a: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The Pharmaceutical Industry has pamphlets describing the “neurotransmitter hypothesis” of what these pills do…</a:t>
            </a:r>
          </a:p>
          <a:p>
            <a:pPr marL="716204" lvl="1" indent="-232943">
              <a:lnSpc>
                <a:spcPct val="115000"/>
              </a:lnSpc>
              <a:buSzPts val="900"/>
              <a:buFont typeface="+mj-lt"/>
              <a:buAutoNum type="arabicPeriod"/>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But it’s just that—a theory.</a:t>
            </a:r>
          </a:p>
          <a:p>
            <a:pPr marL="483261" lvl="1" indent="0">
              <a:lnSpc>
                <a:spcPct val="115000"/>
              </a:lnSpc>
              <a:buSzPts val="900"/>
              <a:buFont typeface="+mj-lt"/>
              <a:buNone/>
            </a:pPr>
            <a:endPar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26061" lvl="0" indent="0">
              <a:lnSpc>
                <a:spcPct val="115000"/>
              </a:lnSpc>
              <a:buSzPts val="900"/>
              <a:buFont typeface="+mj-lt"/>
              <a:buNone/>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Please hear me say that I PRESCRIBE THESE PILLS.</a:t>
            </a:r>
          </a:p>
          <a:p>
            <a:pPr marL="26061" lvl="0" indent="0">
              <a:lnSpc>
                <a:spcPct val="115000"/>
              </a:lnSpc>
              <a:buSzPts val="900"/>
              <a:buFont typeface="+mj-lt"/>
              <a:buNone/>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But “there’s no free lunch,” and how can you tell what long-term side effects are???</a:t>
            </a:r>
          </a:p>
          <a:p>
            <a:pPr marL="26061" lvl="0" indent="0">
              <a:lnSpc>
                <a:spcPct val="115000"/>
              </a:lnSpc>
              <a:buSzPts val="900"/>
              <a:buFont typeface="+mj-lt"/>
              <a:buNone/>
            </a:pPr>
            <a:r>
              <a:rPr lang="en-US" sz="1050" kern="100" dirty="0">
                <a:solidFill>
                  <a:srgbClr val="333333"/>
                </a:solidFill>
                <a:latin typeface="Calibri" panose="020F0502020204030204" pitchFamily="34" charset="0"/>
                <a:ea typeface="Calibri" panose="020F0502020204030204" pitchFamily="34" charset="0"/>
                <a:cs typeface="Calibri" panose="020F0502020204030204" pitchFamily="34" charset="0"/>
              </a:rPr>
              <a:t>I think it is sensible to use these like we use antibiotics—short term (which varies!)</a:t>
            </a:r>
            <a:endParaRPr lang="en-US" sz="1050" kern="100" dirty="0">
              <a:latin typeface="Calibri" panose="020F0502020204030204" pitchFamily="34" charset="0"/>
              <a:ea typeface="Calibri" panose="020F0502020204030204" pitchFamily="34" charset="0"/>
              <a:cs typeface="Calibri" panose="020F0502020204030204" pitchFamily="34" charset="0"/>
            </a:endParaRPr>
          </a:p>
          <a:p>
            <a:pPr marL="931774" lvl="2">
              <a:lnSpc>
                <a:spcPct val="115000"/>
              </a:lnSpc>
            </a:pP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BAFD4A-DCE7-4274-B369-BF4924F760A6}" type="slidenum">
              <a:rPr lang="en-US" smtClean="0"/>
              <a:t>50</a:t>
            </a:fld>
            <a:endParaRPr lang="en-US"/>
          </a:p>
        </p:txBody>
      </p:sp>
    </p:spTree>
    <p:extLst>
      <p:ext uri="{BB962C8B-B14F-4D97-AF65-F5344CB8AC3E}">
        <p14:creationId xmlns:p14="http://schemas.microsoft.com/office/powerpoint/2010/main" val="35331744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When it comes to depression, I think a key issue under the tip of the iceberg is BELIEF.</a:t>
            </a:r>
          </a:p>
          <a:p>
            <a:endParaRPr lang="en-US" sz="1100" dirty="0"/>
          </a:p>
          <a:p>
            <a:r>
              <a:rPr lang="en-US" sz="1100" dirty="0"/>
              <a:t>[end] I recently told a patient that “I’m not trying to fix your depression. </a:t>
            </a:r>
          </a:p>
          <a:p>
            <a:r>
              <a:rPr lang="en-US" sz="1100" dirty="0"/>
              <a:t>Depression is a journey, and I’m here to support you through it.</a:t>
            </a:r>
          </a:p>
          <a:p>
            <a:r>
              <a:rPr lang="en-US" sz="1100" dirty="0"/>
              <a:t>So I will tweak her meds until we find the most helpful combination for her.</a:t>
            </a:r>
          </a:p>
        </p:txBody>
      </p:sp>
      <p:sp>
        <p:nvSpPr>
          <p:cNvPr id="4" name="Slide Number Placeholder 3"/>
          <p:cNvSpPr>
            <a:spLocks noGrp="1"/>
          </p:cNvSpPr>
          <p:nvPr>
            <p:ph type="sldNum" sz="quarter" idx="5"/>
          </p:nvPr>
        </p:nvSpPr>
        <p:spPr/>
        <p:txBody>
          <a:bodyPr/>
          <a:lstStyle/>
          <a:p>
            <a:fld id="{F6BAFD4A-DCE7-4274-B369-BF4924F760A6}" type="slidenum">
              <a:rPr lang="en-US" smtClean="0"/>
              <a:t>51</a:t>
            </a:fld>
            <a:endParaRPr lang="en-US"/>
          </a:p>
        </p:txBody>
      </p:sp>
    </p:spTree>
    <p:extLst>
      <p:ext uri="{BB962C8B-B14F-4D97-AF65-F5344CB8AC3E}">
        <p14:creationId xmlns:p14="http://schemas.microsoft.com/office/powerpoint/2010/main" val="3366877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 know we’ve covered a ton of ground tonight.</a:t>
            </a:r>
          </a:p>
          <a:p>
            <a:r>
              <a:rPr lang="en-US" sz="1100" dirty="0"/>
              <a:t>I want to circle back to where we started:  relationship! </a:t>
            </a:r>
          </a:p>
          <a:p>
            <a:pPr marL="228600" indent="-228600">
              <a:buAutoNum type="arabicPeriod"/>
            </a:pPr>
            <a:r>
              <a:rPr lang="en-US" sz="1100" dirty="0"/>
              <a:t>As Christians, let’s act on the belief that abundant life is found in Christ!</a:t>
            </a:r>
          </a:p>
          <a:p>
            <a:pPr marL="685800" lvl="1" indent="-228600">
              <a:buFont typeface="Arial" panose="020B0604020202020204" pitchFamily="34" charset="0"/>
              <a:buChar char="•"/>
            </a:pPr>
            <a:r>
              <a:rPr lang="en-US" sz="1100" dirty="0"/>
              <a:t>Put your cell phones out of reach</a:t>
            </a:r>
          </a:p>
          <a:p>
            <a:pPr marL="685800" lvl="1" indent="-228600">
              <a:buFont typeface="Arial" panose="020B0604020202020204" pitchFamily="34" charset="0"/>
              <a:buChar char="•"/>
            </a:pPr>
            <a:r>
              <a:rPr lang="en-US" sz="1100" dirty="0"/>
              <a:t>Keep “first things first,” which is time of solitude, with our Bibles and Prayer</a:t>
            </a:r>
          </a:p>
          <a:p>
            <a:pPr marL="228600" lvl="0" indent="-228600">
              <a:buFont typeface="+mj-lt"/>
              <a:buAutoNum type="arabicPeriod"/>
            </a:pPr>
            <a:r>
              <a:rPr lang="en-US" sz="1100" dirty="0"/>
              <a:t>And then look for connection on things that matter with a fellow believer </a:t>
            </a:r>
          </a:p>
          <a:p>
            <a:pPr marL="685800" lvl="1" indent="-228600">
              <a:buFont typeface="Arial" panose="020B0604020202020204" pitchFamily="34" charset="0"/>
              <a:buChar char="•"/>
            </a:pPr>
            <a:r>
              <a:rPr lang="en-US" sz="1100" dirty="0"/>
              <a:t>Find a “traveling companion” or two who are as committed to TRUTH as you are, and then walk together.</a:t>
            </a:r>
          </a:p>
          <a:p>
            <a:pPr marL="685800" lvl="1" indent="-228600">
              <a:buFont typeface="Arial" panose="020B0604020202020204" pitchFamily="34" charset="0"/>
              <a:buChar char="•"/>
            </a:pPr>
            <a:r>
              <a:rPr lang="en-US" sz="1100" dirty="0"/>
              <a:t>HOMEWORK:  be in touch this week with someone who has been a safe place for you and THANK THEM.</a:t>
            </a:r>
          </a:p>
          <a:p>
            <a:pPr marL="685800" lvl="1" indent="-228600">
              <a:buFont typeface="Arial" panose="020B0604020202020204" pitchFamily="34" charset="0"/>
              <a:buChar char="•"/>
            </a:pPr>
            <a:r>
              <a:rPr lang="en-US" sz="1100" dirty="0"/>
              <a:t>Don’t do this with the entire church; even Larry Crabb says that this circle of vulnerability is small</a:t>
            </a:r>
          </a:p>
          <a:p>
            <a:pPr marL="685800" lvl="1" indent="-228600">
              <a:buFont typeface="Arial" panose="020B0604020202020204" pitchFamily="34" charset="0"/>
              <a:buChar char="•"/>
            </a:pPr>
            <a:r>
              <a:rPr lang="en-US" sz="1100" dirty="0"/>
              <a:t>Be honest about the struggle with sin in your own heart, and remember the power of confession</a:t>
            </a:r>
          </a:p>
          <a:p>
            <a:pPr marL="228600" lvl="0" indent="-228600">
              <a:buFont typeface="+mj-lt"/>
              <a:buAutoNum type="arabicPeriod"/>
            </a:pPr>
            <a:r>
              <a:rPr lang="en-US" sz="1100" dirty="0"/>
              <a:t>Remember that the best way to help others is to have the courage to step out into the light ourselves.</a:t>
            </a:r>
          </a:p>
          <a:p>
            <a:pPr marL="685800" lvl="1" indent="-228600">
              <a:buFont typeface="Arial" panose="020B0604020202020204" pitchFamily="34" charset="0"/>
              <a:buChar char="•"/>
            </a:pPr>
            <a:r>
              <a:rPr lang="en-US" sz="1100" dirty="0"/>
              <a:t>Our lives have been changed by the grace of God</a:t>
            </a:r>
          </a:p>
          <a:p>
            <a:pPr marL="685800" lvl="1" indent="-228600">
              <a:buFont typeface="Arial" panose="020B0604020202020204" pitchFamily="34" charset="0"/>
              <a:buChar char="•"/>
            </a:pPr>
            <a:r>
              <a:rPr lang="en-US" sz="1100" dirty="0"/>
              <a:t>And because of that grace, we can become a “safe place” for people to confess their struggles without the fear of being scorned or rejected.</a:t>
            </a:r>
          </a:p>
          <a:p>
            <a:pPr marL="685800" lvl="1" indent="-228600">
              <a:buFont typeface="Arial" panose="020B0604020202020204" pitchFamily="34" charset="0"/>
              <a:buChar char="•"/>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6BAFD4A-DCE7-4274-B369-BF4924F760A6}" type="slidenum">
              <a:rPr lang="en-US" smtClean="0"/>
              <a:t>52</a:t>
            </a:fld>
            <a:endParaRPr lang="en-US"/>
          </a:p>
        </p:txBody>
      </p:sp>
    </p:spTree>
    <p:extLst>
      <p:ext uri="{BB962C8B-B14F-4D97-AF65-F5344CB8AC3E}">
        <p14:creationId xmlns:p14="http://schemas.microsoft.com/office/powerpoint/2010/main" val="6789379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And one more time, the song by Rebecca St. James….</a:t>
            </a:r>
          </a:p>
          <a:p>
            <a:endParaRPr lang="en-US" sz="1100" dirty="0"/>
          </a:p>
          <a:p>
            <a:r>
              <a:rPr lang="en-US" sz="1100" dirty="0"/>
              <a:t>Heavenly Father,</a:t>
            </a:r>
          </a:p>
          <a:p>
            <a:r>
              <a:rPr lang="en-US" sz="1100" dirty="0"/>
              <a:t>Give us courage to walk in the Light of Your Word.</a:t>
            </a:r>
          </a:p>
          <a:p>
            <a:r>
              <a:rPr lang="en-US" sz="1100" dirty="0"/>
              <a:t>Continue to transform us into Your Likeness.</a:t>
            </a:r>
          </a:p>
          <a:p>
            <a:r>
              <a:rPr lang="en-US" sz="1100" dirty="0"/>
              <a:t>I pray that You will blossom many relationships in this room tonight </a:t>
            </a:r>
          </a:p>
          <a:p>
            <a:r>
              <a:rPr lang="en-US" sz="1100" dirty="0"/>
              <a:t>Who commit themselves to engage honestly and openly together as TRAVELING COMPANIONS in their life journeys.</a:t>
            </a:r>
          </a:p>
          <a:p>
            <a:r>
              <a:rPr lang="en-US" sz="1100" dirty="0"/>
              <a:t>Where we don’t get it right in our relationships (because all of us respond poorly sometime or other!),</a:t>
            </a:r>
          </a:p>
          <a:p>
            <a:r>
              <a:rPr lang="en-US" sz="1100" dirty="0"/>
              <a:t>may we be quick to forgive and use those failures as stepping stones.</a:t>
            </a:r>
          </a:p>
          <a:p>
            <a:r>
              <a:rPr lang="en-US" sz="1100" dirty="0"/>
              <a:t>Thank you, Father, that you are a God who is gracious and merciful,</a:t>
            </a:r>
          </a:p>
          <a:p>
            <a:r>
              <a:rPr lang="en-US" sz="1100" dirty="0"/>
              <a:t>Slow to anger and abounding in steadfast love and faithfulness.</a:t>
            </a:r>
          </a:p>
          <a:p>
            <a:r>
              <a:rPr lang="en-US" sz="1100" dirty="0"/>
              <a:t>We pray this in Jesus’ name. Amen.</a:t>
            </a:r>
          </a:p>
        </p:txBody>
      </p:sp>
      <p:sp>
        <p:nvSpPr>
          <p:cNvPr id="4" name="Slide Number Placeholder 3"/>
          <p:cNvSpPr>
            <a:spLocks noGrp="1"/>
          </p:cNvSpPr>
          <p:nvPr>
            <p:ph type="sldNum" sz="quarter" idx="5"/>
          </p:nvPr>
        </p:nvSpPr>
        <p:spPr/>
        <p:txBody>
          <a:bodyPr/>
          <a:lstStyle/>
          <a:p>
            <a:fld id="{F6BAFD4A-DCE7-4274-B369-BF4924F760A6}" type="slidenum">
              <a:rPr lang="en-US" smtClean="0"/>
              <a:t>53</a:t>
            </a:fld>
            <a:endParaRPr lang="en-US"/>
          </a:p>
        </p:txBody>
      </p:sp>
    </p:spTree>
    <p:extLst>
      <p:ext uri="{BB962C8B-B14F-4D97-AF65-F5344CB8AC3E}">
        <p14:creationId xmlns:p14="http://schemas.microsoft.com/office/powerpoint/2010/main" val="1656696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BAFD4A-DCE7-4274-B369-BF4924F760A6}" type="slidenum">
              <a:rPr lang="en-US" smtClean="0"/>
              <a:t>54</a:t>
            </a:fld>
            <a:endParaRPr lang="en-US"/>
          </a:p>
        </p:txBody>
      </p:sp>
    </p:spTree>
    <p:extLst>
      <p:ext uri="{BB962C8B-B14F-4D97-AF65-F5344CB8AC3E}">
        <p14:creationId xmlns:p14="http://schemas.microsoft.com/office/powerpoint/2010/main" val="3690744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BAFD4A-DCE7-4274-B369-BF4924F760A6}" type="slidenum">
              <a:rPr lang="en-US" smtClean="0"/>
              <a:t>6</a:t>
            </a:fld>
            <a:endParaRPr lang="en-US"/>
          </a:p>
        </p:txBody>
      </p:sp>
    </p:spTree>
    <p:extLst>
      <p:ext uri="{BB962C8B-B14F-4D97-AF65-F5344CB8AC3E}">
        <p14:creationId xmlns:p14="http://schemas.microsoft.com/office/powerpoint/2010/main" val="3394875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And since we have a small meadow in the back of our property, we started raising alpacas.</a:t>
            </a:r>
          </a:p>
          <a:p>
            <a:endParaRPr lang="en-US" sz="1100" dirty="0"/>
          </a:p>
          <a:p>
            <a:r>
              <a:rPr lang="en-US" sz="1100" dirty="0"/>
              <a:t>BUT…although these are details about my life, </a:t>
            </a:r>
          </a:p>
          <a:p>
            <a:r>
              <a:rPr lang="en-US" sz="1100" dirty="0"/>
              <a:t>my chief identity is that I am a child of God.</a:t>
            </a:r>
          </a:p>
          <a:p>
            <a:r>
              <a:rPr lang="en-US" sz="1100" dirty="0"/>
              <a:t>Each new day is another day of grace, </a:t>
            </a:r>
          </a:p>
          <a:p>
            <a:r>
              <a:rPr lang="en-US" sz="1100" dirty="0"/>
              <a:t>and for me to live is Christ. </a:t>
            </a:r>
          </a:p>
        </p:txBody>
      </p:sp>
      <p:sp>
        <p:nvSpPr>
          <p:cNvPr id="4" name="Slide Number Placeholder 3"/>
          <p:cNvSpPr>
            <a:spLocks noGrp="1"/>
          </p:cNvSpPr>
          <p:nvPr>
            <p:ph type="sldNum" sz="quarter" idx="5"/>
          </p:nvPr>
        </p:nvSpPr>
        <p:spPr/>
        <p:txBody>
          <a:bodyPr/>
          <a:lstStyle/>
          <a:p>
            <a:fld id="{F6BAFD4A-DCE7-4274-B369-BF4924F760A6}" type="slidenum">
              <a:rPr lang="en-US" smtClean="0"/>
              <a:t>7</a:t>
            </a:fld>
            <a:endParaRPr lang="en-US"/>
          </a:p>
        </p:txBody>
      </p:sp>
    </p:spTree>
    <p:extLst>
      <p:ext uri="{BB962C8B-B14F-4D97-AF65-F5344CB8AC3E}">
        <p14:creationId xmlns:p14="http://schemas.microsoft.com/office/powerpoint/2010/main" val="221168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4" lvl="0">
              <a:lnSpc>
                <a:spcPct val="115000"/>
              </a:lnSpc>
            </a:pPr>
            <a:r>
              <a:rPr lang="en-US" sz="1000" kern="100" dirty="0">
                <a:latin typeface="Aptos" panose="020B0004020202020204" pitchFamily="34" charset="0"/>
                <a:ea typeface="Aptos" panose="020B0004020202020204" pitchFamily="34" charset="0"/>
                <a:cs typeface="Times New Roman" panose="02020603050405020304" pitchFamily="18" charset="0"/>
              </a:rPr>
              <a:t>Start with a caveat of what this talk is NOT about:  I appreciate the fact that we are all at different places in our journeys and we all have unique quests and callings:</a:t>
            </a:r>
          </a:p>
          <a:p>
            <a:pPr marL="259004" lvl="0" indent="-232943">
              <a:lnSpc>
                <a:spcPct val="115000"/>
              </a:lnSpc>
              <a:buSzPts val="900"/>
              <a:buFont typeface="+mj-lt"/>
              <a:buAutoNum type="arabicPeriod"/>
            </a:pPr>
            <a:r>
              <a:rPr lang="en-US" sz="1000" kern="100" dirty="0">
                <a:latin typeface="Aptos" panose="020B0004020202020204" pitchFamily="34" charset="0"/>
                <a:ea typeface="Aptos" panose="020B0004020202020204" pitchFamily="34" charset="0"/>
                <a:cs typeface="Times New Roman" panose="02020603050405020304" pitchFamily="18" charset="0"/>
              </a:rPr>
              <a:t>Hence, I’m not going to try to convince you one way or the other that </a:t>
            </a:r>
            <a:r>
              <a:rPr lang="en-US" sz="1000" u="sng" kern="100" dirty="0">
                <a:latin typeface="Aptos" panose="020B0004020202020204" pitchFamily="34" charset="0"/>
                <a:ea typeface="Aptos" panose="020B0004020202020204" pitchFamily="34" charset="0"/>
                <a:cs typeface="Times New Roman" panose="02020603050405020304" pitchFamily="18" charset="0"/>
              </a:rPr>
              <a:t>medication</a:t>
            </a:r>
            <a:r>
              <a:rPr lang="en-US" sz="1000" kern="100" dirty="0">
                <a:latin typeface="Aptos" panose="020B0004020202020204" pitchFamily="34" charset="0"/>
                <a:ea typeface="Aptos" panose="020B0004020202020204" pitchFamily="34" charset="0"/>
                <a:cs typeface="Times New Roman" panose="02020603050405020304" pitchFamily="18" charset="0"/>
              </a:rPr>
              <a:t> is a good idea or a bad one</a:t>
            </a:r>
          </a:p>
          <a:p>
            <a:pPr marL="259004" lvl="0" indent="-232943">
              <a:lnSpc>
                <a:spcPct val="115000"/>
              </a:lnSpc>
              <a:buSzPts val="900"/>
              <a:buFont typeface="+mj-lt"/>
              <a:buAutoNum type="arabicPeriod"/>
            </a:pPr>
            <a:r>
              <a:rPr lang="en-US" sz="1000" kern="100" dirty="0">
                <a:latin typeface="Aptos" panose="020B0004020202020204" pitchFamily="34" charset="0"/>
                <a:ea typeface="Aptos" panose="020B0004020202020204" pitchFamily="34" charset="0"/>
                <a:cs typeface="Times New Roman" panose="02020603050405020304" pitchFamily="18" charset="0"/>
              </a:rPr>
              <a:t>I have no idea if there are any counselors or psychologists in this crowd. I’m not interested in suggesting that one </a:t>
            </a:r>
            <a:r>
              <a:rPr lang="en-US" sz="1000" u="sng" kern="100" dirty="0">
                <a:latin typeface="Aptos" panose="020B0004020202020204" pitchFamily="34" charset="0"/>
                <a:ea typeface="Aptos" panose="020B0004020202020204" pitchFamily="34" charset="0"/>
                <a:cs typeface="Times New Roman" panose="02020603050405020304" pitchFamily="18" charset="0"/>
              </a:rPr>
              <a:t>approach to counseling</a:t>
            </a:r>
            <a:r>
              <a:rPr lang="en-US" sz="1000" kern="100" dirty="0">
                <a:latin typeface="Aptos" panose="020B0004020202020204" pitchFamily="34" charset="0"/>
                <a:ea typeface="Aptos" panose="020B0004020202020204" pitchFamily="34" charset="0"/>
                <a:cs typeface="Times New Roman" panose="02020603050405020304" pitchFamily="18" charset="0"/>
              </a:rPr>
              <a:t> is better than the next. </a:t>
            </a:r>
          </a:p>
          <a:p>
            <a:pPr marL="259004" lvl="0" indent="-232943">
              <a:lnSpc>
                <a:spcPct val="115000"/>
              </a:lnSpc>
              <a:buSzPts val="900"/>
              <a:buFont typeface="+mj-lt"/>
              <a:buAutoNum type="arabicPeriod"/>
            </a:pPr>
            <a:r>
              <a:rPr lang="en-US" sz="1000" kern="100" dirty="0">
                <a:latin typeface="Aptos" panose="020B0004020202020204" pitchFamily="34" charset="0"/>
                <a:ea typeface="Aptos" panose="020B0004020202020204" pitchFamily="34" charset="0"/>
                <a:cs typeface="Times New Roman" panose="02020603050405020304" pitchFamily="18" charset="0"/>
              </a:rPr>
              <a:t>And I also want to acknowledge that there are likely many of you who are currently in the midst of an emotional struggle. In presenting a talk like this, it is not particularly helpful to speak vaguely. So please hear me say that my intention is not judgmental if you hear me say something that feels like criticism of your current experience. </a:t>
            </a:r>
          </a:p>
          <a:p>
            <a:pPr marL="26061" lvl="0" indent="0">
              <a:lnSpc>
                <a:spcPct val="115000"/>
              </a:lnSpc>
              <a:buSzPts val="900"/>
              <a:buFont typeface="+mj-lt"/>
              <a:buNone/>
            </a:pPr>
            <a:endParaRPr lang="en-US" sz="1000" kern="100" dirty="0">
              <a:latin typeface="Aptos" panose="020B0004020202020204" pitchFamily="34" charset="0"/>
              <a:ea typeface="Aptos" panose="020B0004020202020204" pitchFamily="34" charset="0"/>
              <a:cs typeface="Times New Roman" panose="02020603050405020304" pitchFamily="18" charset="0"/>
            </a:endParaRPr>
          </a:p>
          <a:p>
            <a:pPr marL="17374" lvl="0">
              <a:lnSpc>
                <a:spcPct val="115000"/>
              </a:lnSpc>
            </a:pPr>
            <a:r>
              <a:rPr lang="en-US" sz="1000" kern="100" dirty="0">
                <a:latin typeface="Aptos" panose="020B0004020202020204" pitchFamily="34" charset="0"/>
                <a:ea typeface="Aptos" panose="020B0004020202020204" pitchFamily="34" charset="0"/>
                <a:cs typeface="Times New Roman" panose="02020603050405020304" pitchFamily="18" charset="0"/>
              </a:rPr>
              <a:t>So what we WILL do is look at some foundational concepts in what drives our behavior and our struggles. You’ve certainly heard the illustration of how counseling looks deeper than the tip of an iceberg. When we connect a few dots of some of those underlying issues, it helps make sense of the more visible problems that we see in our lives.</a:t>
            </a:r>
          </a:p>
          <a:p>
            <a:pPr marL="707517" lvl="1" indent="-232943">
              <a:lnSpc>
                <a:spcPct val="115000"/>
              </a:lnSpc>
              <a:buFont typeface="+mj-lt"/>
              <a:buAutoNum type="romanLcPeriod"/>
            </a:pPr>
            <a:r>
              <a:rPr lang="en-US" sz="1000" kern="100" dirty="0">
                <a:latin typeface="Aptos" panose="020B0004020202020204" pitchFamily="34" charset="0"/>
                <a:ea typeface="Aptos" panose="020B0004020202020204" pitchFamily="34" charset="0"/>
                <a:cs typeface="Times New Roman" panose="02020603050405020304" pitchFamily="18" charset="0"/>
              </a:rPr>
              <a:t>Objectives:</a:t>
            </a:r>
          </a:p>
          <a:p>
            <a:pPr marL="1173404" lvl="2" indent="-232943">
              <a:lnSpc>
                <a:spcPct val="115000"/>
              </a:lnSpc>
              <a:buSzPts val="900"/>
              <a:buFont typeface="+mj-lt"/>
              <a:buAutoNum type="romanLcPeriod"/>
            </a:pPr>
            <a:r>
              <a:rPr lang="en-US" sz="1000" kern="100" dirty="0">
                <a:latin typeface="Aptos" panose="020B0004020202020204" pitchFamily="34" charset="0"/>
                <a:ea typeface="Aptos" panose="020B0004020202020204" pitchFamily="34" charset="0"/>
                <a:cs typeface="Times New Roman" panose="02020603050405020304" pitchFamily="18" charset="0"/>
              </a:rPr>
              <a:t>Look at life in a metaphorical way—as a journey, with a radical shift in the direction of life at conversion</a:t>
            </a:r>
          </a:p>
          <a:p>
            <a:pPr marL="1173404" lvl="2" indent="-232943">
              <a:lnSpc>
                <a:spcPct val="115000"/>
              </a:lnSpc>
              <a:buSzPts val="900"/>
              <a:buFont typeface="+mj-lt"/>
              <a:buAutoNum type="romanLcPeriod"/>
            </a:pPr>
            <a:r>
              <a:rPr lang="en-US" sz="1000" kern="100" dirty="0">
                <a:latin typeface="Aptos" panose="020B0004020202020204" pitchFamily="34" charset="0"/>
                <a:ea typeface="Aptos" panose="020B0004020202020204" pitchFamily="34" charset="0"/>
                <a:cs typeface="Times New Roman" panose="02020603050405020304" pitchFamily="18" charset="0"/>
              </a:rPr>
              <a:t>Look at the question of how to journey well; I chose to name these points as “bedrock,” given the fact that they are foundational</a:t>
            </a:r>
          </a:p>
          <a:p>
            <a:pPr marL="1173404" lvl="2" indent="-232943">
              <a:lnSpc>
                <a:spcPct val="115000"/>
              </a:lnSpc>
              <a:buSzPts val="900"/>
              <a:buFont typeface="+mj-lt"/>
              <a:buAutoNum type="romanLcPeriod"/>
            </a:pPr>
            <a:r>
              <a:rPr lang="en-US" sz="1000" kern="100" dirty="0">
                <a:latin typeface="Aptos" panose="020B0004020202020204" pitchFamily="34" charset="0"/>
                <a:ea typeface="Aptos" panose="020B0004020202020204" pitchFamily="34" charset="0"/>
                <a:cs typeface="Times New Roman" panose="02020603050405020304" pitchFamily="18" charset="0"/>
              </a:rPr>
              <a:t>I then want to consider briefly a helpful concept that Larry Crabb proposed as a tool for counseling in one of his books; he called it the “upper and lower room” analogy</a:t>
            </a:r>
          </a:p>
          <a:p>
            <a:pPr marL="1173404" lvl="2" indent="-232943">
              <a:lnSpc>
                <a:spcPct val="115000"/>
              </a:lnSpc>
              <a:buSzPts val="900"/>
              <a:buFont typeface="+mj-lt"/>
              <a:buAutoNum type="romanLcPeriod"/>
            </a:pPr>
            <a:r>
              <a:rPr lang="en-US" sz="1000" kern="100" dirty="0">
                <a:latin typeface="Aptos" panose="020B0004020202020204" pitchFamily="34" charset="0"/>
                <a:ea typeface="Aptos" panose="020B0004020202020204" pitchFamily="34" charset="0"/>
                <a:cs typeface="Times New Roman" panose="02020603050405020304" pitchFamily="18" charset="0"/>
              </a:rPr>
              <a:t>The last part is looking at specific emotional illnesses </a:t>
            </a:r>
          </a:p>
          <a:p>
            <a:pPr marL="26061" lvl="0" indent="0">
              <a:lnSpc>
                <a:spcPct val="115000"/>
              </a:lnSpc>
              <a:spcAft>
                <a:spcPts val="815"/>
              </a:spcAft>
              <a:buSzPts val="900"/>
              <a:buFont typeface="+mj-lt"/>
              <a:buNone/>
            </a:pPr>
            <a:r>
              <a:rPr lang="en-US" sz="1000" kern="100" dirty="0">
                <a:latin typeface="Aptos" panose="020B0004020202020204" pitchFamily="34" charset="0"/>
                <a:ea typeface="Aptos" panose="020B0004020202020204" pitchFamily="34" charset="0"/>
                <a:cs typeface="Times New Roman" panose="02020603050405020304" pitchFamily="18" charset="0"/>
              </a:rPr>
              <a:t>Prayer</a:t>
            </a:r>
          </a:p>
          <a:p>
            <a:pPr marL="26061" lvl="0" indent="0">
              <a:lnSpc>
                <a:spcPct val="115000"/>
              </a:lnSpc>
              <a:spcAft>
                <a:spcPts val="815"/>
              </a:spcAft>
              <a:buSzPts val="900"/>
              <a:buFont typeface="+mj-lt"/>
              <a:buNone/>
            </a:pPr>
            <a:r>
              <a:rPr lang="en-US" sz="1000" kern="100" dirty="0">
                <a:latin typeface="Aptos" panose="020B0004020202020204" pitchFamily="34" charset="0"/>
                <a:ea typeface="Aptos" panose="020B0004020202020204" pitchFamily="34" charset="0"/>
                <a:cs typeface="Times New Roman" panose="02020603050405020304" pitchFamily="18" charset="0"/>
              </a:rPr>
              <a:t>We thank you, Heavenly Father, for this time together this evening.</a:t>
            </a:r>
          </a:p>
          <a:p>
            <a:pPr marL="26061" lvl="0" indent="0">
              <a:lnSpc>
                <a:spcPct val="115000"/>
              </a:lnSpc>
              <a:spcAft>
                <a:spcPts val="815"/>
              </a:spcAft>
              <a:buSzPts val="900"/>
              <a:buFont typeface="+mj-lt"/>
              <a:buNone/>
            </a:pPr>
            <a:r>
              <a:rPr lang="en-US" sz="1000" kern="100" dirty="0">
                <a:latin typeface="Aptos" panose="020B0004020202020204" pitchFamily="34" charset="0"/>
                <a:ea typeface="Aptos" panose="020B0004020202020204" pitchFamily="34" charset="0"/>
                <a:cs typeface="Times New Roman" panose="02020603050405020304" pitchFamily="18" charset="0"/>
              </a:rPr>
              <a:t>Thank you for the bond of love that is present in Christ.</a:t>
            </a:r>
          </a:p>
          <a:p>
            <a:pPr marL="26061" lvl="0" indent="0">
              <a:lnSpc>
                <a:spcPct val="115000"/>
              </a:lnSpc>
              <a:spcAft>
                <a:spcPts val="815"/>
              </a:spcAft>
              <a:buSzPts val="900"/>
              <a:buFont typeface="+mj-lt"/>
              <a:buNone/>
            </a:pPr>
            <a:r>
              <a:rPr lang="en-US" sz="1000" kern="100" dirty="0">
                <a:latin typeface="Aptos" panose="020B0004020202020204" pitchFamily="34" charset="0"/>
                <a:ea typeface="Aptos" panose="020B0004020202020204" pitchFamily="34" charset="0"/>
                <a:cs typeface="Times New Roman" panose="02020603050405020304" pitchFamily="18" charset="0"/>
              </a:rPr>
              <a:t>We ask for your presence with us and that Your Spirit will minister each person here according to their unique need,</a:t>
            </a:r>
          </a:p>
          <a:p>
            <a:pPr marL="26061" lvl="0" indent="0">
              <a:lnSpc>
                <a:spcPct val="115000"/>
              </a:lnSpc>
              <a:spcAft>
                <a:spcPts val="815"/>
              </a:spcAft>
              <a:buSzPts val="900"/>
              <a:buFont typeface="+mj-lt"/>
              <a:buNone/>
            </a:pPr>
            <a:r>
              <a:rPr lang="en-US" sz="1000" kern="100" dirty="0">
                <a:latin typeface="Aptos" panose="020B0004020202020204" pitchFamily="34" charset="0"/>
                <a:ea typeface="Aptos" panose="020B0004020202020204" pitchFamily="34" charset="0"/>
                <a:cs typeface="Times New Roman" panose="02020603050405020304" pitchFamily="18" charset="0"/>
              </a:rPr>
              <a:t>And I pray that we would be able to leave this place tonight with a renewed sense of the beauty of the Gospel of Christ, which is the power of God for the radical changing of lives. </a:t>
            </a:r>
          </a:p>
          <a:p>
            <a:pPr marL="26061" lvl="0" indent="0">
              <a:lnSpc>
                <a:spcPct val="115000"/>
              </a:lnSpc>
              <a:spcAft>
                <a:spcPts val="815"/>
              </a:spcAft>
              <a:buSzPts val="900"/>
              <a:buFont typeface="+mj-lt"/>
              <a:buNone/>
            </a:pPr>
            <a:r>
              <a:rPr lang="en-US" sz="1000" kern="100" dirty="0">
                <a:latin typeface="Aptos" panose="020B0004020202020204" pitchFamily="34" charset="0"/>
                <a:ea typeface="Aptos" panose="020B0004020202020204" pitchFamily="34" charset="0"/>
                <a:cs typeface="Times New Roman" panose="02020603050405020304" pitchFamily="18" charset="0"/>
              </a:rPr>
              <a:t>This we ask in Jesus’ name. Amen.</a:t>
            </a:r>
          </a:p>
        </p:txBody>
      </p:sp>
      <p:sp>
        <p:nvSpPr>
          <p:cNvPr id="4" name="Slide Number Placeholder 3"/>
          <p:cNvSpPr>
            <a:spLocks noGrp="1"/>
          </p:cNvSpPr>
          <p:nvPr>
            <p:ph type="sldNum" sz="quarter" idx="5"/>
          </p:nvPr>
        </p:nvSpPr>
        <p:spPr/>
        <p:txBody>
          <a:bodyPr/>
          <a:lstStyle/>
          <a:p>
            <a:fld id="{F6BAFD4A-DCE7-4274-B369-BF4924F760A6}" type="slidenum">
              <a:rPr lang="en-US" smtClean="0"/>
              <a:t>8</a:t>
            </a:fld>
            <a:endParaRPr lang="en-US"/>
          </a:p>
        </p:txBody>
      </p:sp>
    </p:spTree>
    <p:extLst>
      <p:ext uri="{BB962C8B-B14F-4D97-AF65-F5344CB8AC3E}">
        <p14:creationId xmlns:p14="http://schemas.microsoft.com/office/powerpoint/2010/main" val="2761079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My husband spent a year studying Biblical Counseling at Larry Crabb’s program in CO back in 1996. </a:t>
            </a:r>
          </a:p>
          <a:p>
            <a:pPr marL="171450" indent="-171450">
              <a:buFont typeface="Arial" panose="020B0604020202020204" pitchFamily="34" charset="0"/>
              <a:buChar char="•"/>
            </a:pPr>
            <a:r>
              <a:rPr lang="en-US" sz="1100" dirty="0"/>
              <a:t>Instead of walking into a classroom and learning a bunch of techniques for counseling, they spent the bulk of the year BEING counseled. </a:t>
            </a:r>
          </a:p>
          <a:p>
            <a:pPr marL="171450" indent="-171450">
              <a:buFont typeface="Arial" panose="020B0604020202020204" pitchFamily="34" charset="0"/>
              <a:buChar char="•"/>
            </a:pPr>
            <a:r>
              <a:rPr lang="en-US" sz="1100" dirty="0"/>
              <a:t>The reason for this is that </a:t>
            </a:r>
            <a:r>
              <a:rPr lang="en-US" sz="1100" b="1" dirty="0"/>
              <a:t>we can’t lead others in directions that we ourselves have not walked.</a:t>
            </a:r>
            <a:endParaRPr lang="en-US" sz="1100" b="0" dirty="0"/>
          </a:p>
          <a:p>
            <a:pPr marL="171450" indent="-171450">
              <a:buFont typeface="Arial" panose="020B0604020202020204" pitchFamily="34" charset="0"/>
              <a:buChar char="•"/>
            </a:pPr>
            <a:r>
              <a:rPr lang="en-US" sz="1100" b="0" dirty="0"/>
              <a:t>hence I want to spend the first part of our talk looking at our own lives.</a:t>
            </a:r>
          </a:p>
          <a:p>
            <a:pPr marL="171450" indent="-171450">
              <a:buFont typeface="Arial" panose="020B0604020202020204" pitchFamily="34" charset="0"/>
              <a:buChar char="•"/>
            </a:pPr>
            <a:r>
              <a:rPr lang="en-US" sz="1100" b="0" dirty="0"/>
              <a:t>those who never look deeply into the struggles of their own hearts will not offer helpful guidance to others in their struggles!</a:t>
            </a:r>
          </a:p>
          <a:p>
            <a:pPr marL="171450" indent="-171450">
              <a:buFont typeface="Arial" panose="020B0604020202020204" pitchFamily="34" charset="0"/>
              <a:buChar char="•"/>
            </a:pPr>
            <a:r>
              <a:rPr lang="en-US" sz="1100" b="0" dirty="0"/>
              <a:t>If the blind lead the blind…!</a:t>
            </a:r>
          </a:p>
          <a:p>
            <a:pPr marL="171450" indent="-171450">
              <a:buFont typeface="Arial" panose="020B0604020202020204" pitchFamily="34" charset="0"/>
              <a:buChar char="•"/>
            </a:pPr>
            <a:r>
              <a:rPr lang="en-US" sz="1100" b="0" dirty="0"/>
              <a:t>When sitting with patients, it is not unusual for me to grab a tablet and draw a squiggly line…[point #2 and #3 above]</a:t>
            </a:r>
            <a:endParaRPr lang="en-US" sz="1100" dirty="0"/>
          </a:p>
        </p:txBody>
      </p:sp>
      <p:sp>
        <p:nvSpPr>
          <p:cNvPr id="4" name="Slide Number Placeholder 3"/>
          <p:cNvSpPr>
            <a:spLocks noGrp="1"/>
          </p:cNvSpPr>
          <p:nvPr>
            <p:ph type="sldNum" sz="quarter" idx="5"/>
          </p:nvPr>
        </p:nvSpPr>
        <p:spPr/>
        <p:txBody>
          <a:bodyPr/>
          <a:lstStyle/>
          <a:p>
            <a:fld id="{F6BAFD4A-DCE7-4274-B369-BF4924F760A6}" type="slidenum">
              <a:rPr lang="en-US" smtClean="0"/>
              <a:t>9</a:t>
            </a:fld>
            <a:endParaRPr lang="en-US"/>
          </a:p>
        </p:txBody>
      </p:sp>
    </p:spTree>
    <p:extLst>
      <p:ext uri="{BB962C8B-B14F-4D97-AF65-F5344CB8AC3E}">
        <p14:creationId xmlns:p14="http://schemas.microsoft.com/office/powerpoint/2010/main" val="754616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86E348-79EE-4A92-A282-56986CF5898B}"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374042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6E348-79EE-4A92-A282-56986CF5898B}"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116632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6E348-79EE-4A92-A282-56986CF5898B}"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334722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6E348-79EE-4A92-A282-56986CF5898B}"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A5454-751E-4BD8-97CE-C6298FBF7836}"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3902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6E348-79EE-4A92-A282-56986CF5898B}"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238656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86E348-79EE-4A92-A282-56986CF5898B}"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464856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86E348-79EE-4A92-A282-56986CF5898B}"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3322829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6E348-79EE-4A92-A282-56986CF5898B}"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387564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6E348-79EE-4A92-A282-56986CF5898B}"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123006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6E348-79EE-4A92-A282-56986CF5898B}"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68496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6E348-79EE-4A92-A282-56986CF5898B}"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69128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86E348-79EE-4A92-A282-56986CF5898B}"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26134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86E348-79EE-4A92-A282-56986CF5898B}"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1067702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86E348-79EE-4A92-A282-56986CF5898B}"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354791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6E348-79EE-4A92-A282-56986CF5898B}"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09567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6E348-79EE-4A92-A282-56986CF5898B}"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30256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6E348-79EE-4A92-A282-56986CF5898B}"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5A5454-751E-4BD8-97CE-C6298FBF7836}" type="slidenum">
              <a:rPr lang="en-US" smtClean="0"/>
              <a:t>‹#›</a:t>
            </a:fld>
            <a:endParaRPr lang="en-US"/>
          </a:p>
        </p:txBody>
      </p:sp>
    </p:spTree>
    <p:extLst>
      <p:ext uri="{BB962C8B-B14F-4D97-AF65-F5344CB8AC3E}">
        <p14:creationId xmlns:p14="http://schemas.microsoft.com/office/powerpoint/2010/main" val="289329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186E348-79EE-4A92-A282-56986CF5898B}" type="datetimeFigureOut">
              <a:rPr lang="en-US" smtClean="0"/>
              <a:t>1/15/2024</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D5A5454-751E-4BD8-97CE-C6298FBF7836}" type="slidenum">
              <a:rPr lang="en-US" smtClean="0"/>
              <a:t>‹#›</a:t>
            </a:fld>
            <a:endParaRPr lang="en-US"/>
          </a:p>
        </p:txBody>
      </p:sp>
    </p:spTree>
    <p:extLst>
      <p:ext uri="{BB962C8B-B14F-4D97-AF65-F5344CB8AC3E}">
        <p14:creationId xmlns:p14="http://schemas.microsoft.com/office/powerpoint/2010/main" val="16989065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esv.org/verses/Rom.%201%3A21%E2%80%9323/"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www.esv.org/verses/John%208%3A34/"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mailto:lyeager@heritagefamilyhealth.org"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FFE3-40C3-7C2C-85C0-9CE0063DE252}"/>
              </a:ext>
            </a:extLst>
          </p:cNvPr>
          <p:cNvSpPr>
            <a:spLocks noGrp="1"/>
          </p:cNvSpPr>
          <p:nvPr>
            <p:ph type="ctrTitle"/>
          </p:nvPr>
        </p:nvSpPr>
        <p:spPr>
          <a:xfrm>
            <a:off x="5467739" y="639252"/>
            <a:ext cx="5630220" cy="1700837"/>
          </a:xfrm>
        </p:spPr>
        <p:txBody>
          <a:bodyPr>
            <a:normAutofit/>
          </a:bodyPr>
          <a:lstStyle/>
          <a:p>
            <a:pPr algn="ctr" defTabSz="480060"/>
            <a:r>
              <a:rPr lang="en-US" sz="567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Helping</a:t>
            </a:r>
            <a:br>
              <a:rPr lang="en-US" sz="567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br>
            <a:r>
              <a:rPr lang="en-US" sz="567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the Hurting</a:t>
            </a:r>
            <a:endParaRPr lang="en-US" dirty="0"/>
          </a:p>
        </p:txBody>
      </p:sp>
      <p:sp>
        <p:nvSpPr>
          <p:cNvPr id="3" name="Subtitle 2">
            <a:extLst>
              <a:ext uri="{FF2B5EF4-FFF2-40B4-BE49-F238E27FC236}">
                <a16:creationId xmlns:a16="http://schemas.microsoft.com/office/drawing/2014/main" id="{A20FD6BD-B0AB-5D3E-52B7-9091106703ED}"/>
              </a:ext>
            </a:extLst>
          </p:cNvPr>
          <p:cNvSpPr>
            <a:spLocks noGrp="1"/>
          </p:cNvSpPr>
          <p:nvPr>
            <p:ph type="subTitle" idx="1"/>
          </p:nvPr>
        </p:nvSpPr>
        <p:spPr>
          <a:xfrm>
            <a:off x="5670751" y="2514033"/>
            <a:ext cx="5224196" cy="1133753"/>
          </a:xfrm>
        </p:spPr>
        <p:txBody>
          <a:bodyPr/>
          <a:lstStyle/>
          <a:p>
            <a:pPr algn="ctr" defTabSz="480060">
              <a:spcAft>
                <a:spcPts val="630"/>
              </a:spcAft>
            </a:pPr>
            <a:r>
              <a:rPr lang="en-US" sz="2100" kern="1200" dirty="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rPr>
              <a:t>How do we walk alongside others in their battle with emotional illness?</a:t>
            </a:r>
            <a:endParaRPr lang="en-US" dirty="0"/>
          </a:p>
        </p:txBody>
      </p:sp>
      <p:sp>
        <p:nvSpPr>
          <p:cNvPr id="4" name="TextBox 3">
            <a:extLst>
              <a:ext uri="{FF2B5EF4-FFF2-40B4-BE49-F238E27FC236}">
                <a16:creationId xmlns:a16="http://schemas.microsoft.com/office/drawing/2014/main" id="{DC43E820-FA91-156D-0485-A52F4DC245CD}"/>
              </a:ext>
            </a:extLst>
          </p:cNvPr>
          <p:cNvSpPr txBox="1"/>
          <p:nvPr/>
        </p:nvSpPr>
        <p:spPr>
          <a:xfrm>
            <a:off x="5939727" y="4360974"/>
            <a:ext cx="4686244" cy="1486561"/>
          </a:xfrm>
          <a:prstGeom prst="rect">
            <a:avLst/>
          </a:prstGeom>
          <a:noFill/>
        </p:spPr>
        <p:txBody>
          <a:bodyPr wrap="square" rtlCol="0">
            <a:spAutoFit/>
          </a:bodyPr>
          <a:lstStyle/>
          <a:p>
            <a:pPr algn="ctr" defTabSz="480060">
              <a:spcAft>
                <a:spcPts val="600"/>
              </a:spcAft>
            </a:pPr>
            <a:r>
              <a:rPr lang="en-US" sz="1890" kern="1200" dirty="0">
                <a:solidFill>
                  <a:schemeClr val="tx1"/>
                </a:solidFill>
                <a:latin typeface="+mn-lt"/>
                <a:ea typeface="+mn-ea"/>
                <a:cs typeface="+mn-cs"/>
              </a:rPr>
              <a:t>New Covenant Mennonite Fellowship</a:t>
            </a:r>
          </a:p>
          <a:p>
            <a:pPr algn="ctr" defTabSz="480060">
              <a:spcAft>
                <a:spcPts val="600"/>
              </a:spcAft>
            </a:pPr>
            <a:r>
              <a:rPr lang="en-US" sz="1890" kern="1200" dirty="0">
                <a:solidFill>
                  <a:schemeClr val="tx1"/>
                </a:solidFill>
                <a:latin typeface="+mn-lt"/>
                <a:ea typeface="+mn-ea"/>
                <a:cs typeface="+mn-cs"/>
              </a:rPr>
              <a:t>Ladies’ Conference</a:t>
            </a:r>
          </a:p>
          <a:p>
            <a:pPr algn="ctr" defTabSz="480060">
              <a:spcAft>
                <a:spcPts val="600"/>
              </a:spcAft>
            </a:pPr>
            <a:r>
              <a:rPr lang="en-US" sz="1890" kern="1200" dirty="0">
                <a:solidFill>
                  <a:schemeClr val="tx1"/>
                </a:solidFill>
                <a:latin typeface="+mn-lt"/>
                <a:ea typeface="+mn-ea"/>
                <a:cs typeface="+mn-cs"/>
              </a:rPr>
              <a:t>January 18, 2024</a:t>
            </a:r>
          </a:p>
          <a:p>
            <a:pPr algn="ctr" defTabSz="480060">
              <a:spcAft>
                <a:spcPts val="600"/>
              </a:spcAft>
            </a:pPr>
            <a:r>
              <a:rPr lang="en-US" sz="1890" kern="1200" dirty="0">
                <a:solidFill>
                  <a:schemeClr val="tx1"/>
                </a:solidFill>
                <a:latin typeface="+mn-lt"/>
                <a:ea typeface="+mn-ea"/>
                <a:cs typeface="+mn-cs"/>
              </a:rPr>
              <a:t>LuAnne D. Yeager, MD</a:t>
            </a:r>
            <a:endParaRPr lang="en-US" dirty="0"/>
          </a:p>
        </p:txBody>
      </p:sp>
      <p:pic>
        <p:nvPicPr>
          <p:cNvPr id="5122" name="Picture 2">
            <a:extLst>
              <a:ext uri="{FF2B5EF4-FFF2-40B4-BE49-F238E27FC236}">
                <a16:creationId xmlns:a16="http://schemas.microsoft.com/office/drawing/2014/main" id="{8ED8F1D0-4B9C-14D4-D1D4-EF9125343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53" y="1626252"/>
            <a:ext cx="3874218" cy="422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40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D82F-65D6-2753-0446-500C11E354A7}"/>
              </a:ext>
            </a:extLst>
          </p:cNvPr>
          <p:cNvSpPr>
            <a:spLocks noGrp="1"/>
          </p:cNvSpPr>
          <p:nvPr>
            <p:ph type="title"/>
          </p:nvPr>
        </p:nvSpPr>
        <p:spPr>
          <a:xfrm>
            <a:off x="1234971" y="117423"/>
            <a:ext cx="3078749" cy="970450"/>
          </a:xfrm>
        </p:spPr>
        <p:txBody>
          <a:bodyPr vert="horz" lIns="91440" tIns="45720" rIns="91440" bIns="45720" rtlCol="0" anchor="b">
            <a:normAutofit/>
          </a:bodyPr>
          <a:lstStyle/>
          <a:p>
            <a:r>
              <a:rPr lang="en-US" sz="2800" b="0" dirty="0"/>
              <a:t>How Do We Journey Well?</a:t>
            </a:r>
          </a:p>
        </p:txBody>
      </p:sp>
      <p:sp>
        <p:nvSpPr>
          <p:cNvPr id="3" name="TextBox 2">
            <a:extLst>
              <a:ext uri="{FF2B5EF4-FFF2-40B4-BE49-F238E27FC236}">
                <a16:creationId xmlns:a16="http://schemas.microsoft.com/office/drawing/2014/main" id="{B5C441C4-836F-45C3-D5FB-35AFA9480B38}"/>
              </a:ext>
            </a:extLst>
          </p:cNvPr>
          <p:cNvSpPr txBox="1"/>
          <p:nvPr/>
        </p:nvSpPr>
        <p:spPr>
          <a:xfrm>
            <a:off x="224851" y="1257217"/>
            <a:ext cx="5098988" cy="4998135"/>
          </a:xfrm>
          <a:prstGeom prst="rect">
            <a:avLst/>
          </a:prstGeom>
        </p:spPr>
        <p:txBody>
          <a:bodyPr vert="horz" lIns="91440" tIns="45720" rIns="91440" bIns="45720" rtlCol="0" anchor="t">
            <a:normAutofit lnSpcReduction="10000"/>
          </a:bodyPr>
          <a:lstStyle/>
          <a:p>
            <a:pPr>
              <a:lnSpc>
                <a:spcPct val="90000"/>
              </a:lnSpc>
              <a:spcBef>
                <a:spcPct val="20000"/>
              </a:spcBef>
              <a:spcAft>
                <a:spcPts val="600"/>
              </a:spcAft>
              <a:buClr>
                <a:schemeClr val="tx2"/>
              </a:buClr>
              <a:buSzPct val="70000"/>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Break down our personal journeys into “Before Conversion” and “After Conversion”</a:t>
            </a:r>
          </a:p>
          <a:p>
            <a:pPr>
              <a:lnSpc>
                <a:spcPct val="90000"/>
              </a:lnSpc>
              <a:spcBef>
                <a:spcPct val="20000"/>
              </a:spcBef>
              <a:spcAft>
                <a:spcPts val="600"/>
              </a:spcAft>
              <a:buClr>
                <a:schemeClr val="tx2"/>
              </a:buClr>
              <a:buSzPct val="70000"/>
              <a:buFont typeface="Wingdings 2" charset="2"/>
            </a:pPr>
            <a:endPar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How possible is it to journey well BEFORE we are saved?</a:t>
            </a:r>
          </a:p>
          <a:p>
            <a:pPr marL="285750" indent="-285750">
              <a:lnSpc>
                <a:spcPct val="90000"/>
              </a:lnSpc>
              <a:spcBef>
                <a:spcPct val="20000"/>
              </a:spcBef>
              <a:spcAft>
                <a:spcPts val="600"/>
              </a:spcAft>
              <a:buClr>
                <a:schemeClr val="tx2"/>
              </a:buClr>
              <a:buSzPct val="70000"/>
              <a:buFont typeface="Wingdings 2" charset="2"/>
              <a:buChar char="•"/>
            </a:pPr>
            <a:endPar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Tools that benefit everybody:</a:t>
            </a:r>
          </a:p>
          <a:p>
            <a:pPr marL="285750" indent="-285750">
              <a:lnSpc>
                <a:spcPct val="90000"/>
              </a:lnSpc>
              <a:spcBef>
                <a:spcPct val="20000"/>
              </a:spcBef>
              <a:spcAft>
                <a:spcPts val="600"/>
              </a:spcAft>
              <a:buClr>
                <a:schemeClr val="tx2"/>
              </a:buClr>
              <a:buSzPct val="70000"/>
              <a:buFont typeface="Wingdings 2" charset="2"/>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Disciplined living (i.e. going to bed, getting up, making your bed, limiting screen time)</a:t>
            </a:r>
          </a:p>
          <a:p>
            <a:pPr marL="285750" indent="-285750">
              <a:lnSpc>
                <a:spcPct val="90000"/>
              </a:lnSpc>
              <a:spcBef>
                <a:spcPct val="20000"/>
              </a:spcBef>
              <a:spcAft>
                <a:spcPts val="600"/>
              </a:spcAft>
              <a:buClr>
                <a:schemeClr val="tx2"/>
              </a:buClr>
              <a:buSzPct val="70000"/>
              <a:buFont typeface="Wingdings 2" charset="2"/>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Hard work ethic</a:t>
            </a:r>
          </a:p>
          <a:p>
            <a:pPr marL="285750" indent="-285750">
              <a:lnSpc>
                <a:spcPct val="90000"/>
              </a:lnSpc>
              <a:spcBef>
                <a:spcPct val="20000"/>
              </a:spcBef>
              <a:spcAft>
                <a:spcPts val="600"/>
              </a:spcAft>
              <a:buClr>
                <a:schemeClr val="tx2"/>
              </a:buClr>
              <a:buSzPct val="70000"/>
              <a:buFont typeface="Wingdings 2" charset="2"/>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Learn responsibility / dependability </a:t>
            </a:r>
          </a:p>
        </p:txBody>
      </p:sp>
      <p:pic>
        <p:nvPicPr>
          <p:cNvPr id="4" name="Picture 3" descr="A person holding a hoe in a garden&#10;&#10;Description automatically generated">
            <a:extLst>
              <a:ext uri="{FF2B5EF4-FFF2-40B4-BE49-F238E27FC236}">
                <a16:creationId xmlns:a16="http://schemas.microsoft.com/office/drawing/2014/main" id="{5B8D39A6-453A-D1FA-E656-506572E7C25D}"/>
              </a:ext>
            </a:extLst>
          </p:cNvPr>
          <p:cNvPicPr>
            <a:picLocks noChangeAspect="1"/>
          </p:cNvPicPr>
          <p:nvPr/>
        </p:nvPicPr>
        <p:blipFill rotWithShape="1">
          <a:blip r:embed="rId3">
            <a:extLst>
              <a:ext uri="{28A0092B-C50C-407E-A947-70E740481C1C}">
                <a14:useLocalDpi xmlns:a14="http://schemas.microsoft.com/office/drawing/2010/main" val="0"/>
              </a:ext>
            </a:extLst>
          </a:blip>
          <a:srcRect l="15779" r="11130"/>
          <a:stretch/>
        </p:blipFill>
        <p:spPr bwMode="auto">
          <a:xfrm>
            <a:off x="5511680" y="602648"/>
            <a:ext cx="6212960" cy="5652704"/>
          </a:xfrm>
          <a:prstGeom prst="rect">
            <a:avLst/>
          </a:prstGeom>
          <a:noFill/>
        </p:spPr>
      </p:pic>
    </p:spTree>
    <p:extLst>
      <p:ext uri="{BB962C8B-B14F-4D97-AF65-F5344CB8AC3E}">
        <p14:creationId xmlns:p14="http://schemas.microsoft.com/office/powerpoint/2010/main" val="3143913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etal heart with rivets&#10;&#10;Description automatically generated">
            <a:extLst>
              <a:ext uri="{FF2B5EF4-FFF2-40B4-BE49-F238E27FC236}">
                <a16:creationId xmlns:a16="http://schemas.microsoft.com/office/drawing/2014/main" id="{5EBDC39C-9D4E-07B5-2163-CB1D5AD4D457}"/>
              </a:ext>
            </a:extLst>
          </p:cNvPr>
          <p:cNvPicPr>
            <a:picLocks noChangeAspect="1"/>
          </p:cNvPicPr>
          <p:nvPr/>
        </p:nvPicPr>
        <p:blipFill rotWithShape="1">
          <a:blip r:embed="rId3">
            <a:extLst>
              <a:ext uri="{28A0092B-C50C-407E-A947-70E740481C1C}">
                <a14:useLocalDpi xmlns:a14="http://schemas.microsoft.com/office/drawing/2010/main" val="0"/>
              </a:ext>
            </a:extLst>
          </a:blip>
          <a:srcRect l="7541" r="3570"/>
          <a:stretch/>
        </p:blipFill>
        <p:spPr bwMode="auto">
          <a:xfrm>
            <a:off x="0" y="1385426"/>
            <a:ext cx="4458702" cy="5016032"/>
          </a:xfrm>
          <a:prstGeom prst="rect">
            <a:avLst/>
          </a:prstGeom>
          <a:noFill/>
        </p:spPr>
      </p:pic>
      <p:sp>
        <p:nvSpPr>
          <p:cNvPr id="2" name="Title 1">
            <a:extLst>
              <a:ext uri="{FF2B5EF4-FFF2-40B4-BE49-F238E27FC236}">
                <a16:creationId xmlns:a16="http://schemas.microsoft.com/office/drawing/2014/main" id="{6E2F2F73-E5F2-E4F7-EE25-109158111584}"/>
              </a:ext>
            </a:extLst>
          </p:cNvPr>
          <p:cNvSpPr>
            <a:spLocks noGrp="1"/>
          </p:cNvSpPr>
          <p:nvPr>
            <p:ph type="title"/>
          </p:nvPr>
        </p:nvSpPr>
        <p:spPr>
          <a:xfrm>
            <a:off x="1703498" y="258170"/>
            <a:ext cx="8785004" cy="702372"/>
          </a:xfrm>
        </p:spPr>
        <p:txBody>
          <a:bodyPr vert="horz" lIns="91440" tIns="45720" rIns="91440" bIns="45720" rtlCol="0" anchor="b">
            <a:normAutofit/>
          </a:bodyPr>
          <a:lstStyle/>
          <a:p>
            <a:pPr>
              <a:lnSpc>
                <a:spcPct val="90000"/>
              </a:lnSpc>
            </a:pPr>
            <a:r>
              <a:rPr lang="en-US" sz="2400" b="0" dirty="0"/>
              <a:t>How is it IMPOSSIBLE to Journey Well Before Conversion?</a:t>
            </a:r>
          </a:p>
        </p:txBody>
      </p:sp>
      <p:sp>
        <p:nvSpPr>
          <p:cNvPr id="3" name="TextBox 2">
            <a:extLst>
              <a:ext uri="{FF2B5EF4-FFF2-40B4-BE49-F238E27FC236}">
                <a16:creationId xmlns:a16="http://schemas.microsoft.com/office/drawing/2014/main" id="{4BA950A9-6D9D-A85D-8DD9-92C3B324DD4D}"/>
              </a:ext>
            </a:extLst>
          </p:cNvPr>
          <p:cNvSpPr txBox="1"/>
          <p:nvPr/>
        </p:nvSpPr>
        <p:spPr>
          <a:xfrm>
            <a:off x="4836160" y="1385426"/>
            <a:ext cx="7163697" cy="5472574"/>
          </a:xfrm>
          <a:prstGeom prst="rect">
            <a:avLst/>
          </a:prstGeom>
        </p:spPr>
        <p:txBody>
          <a:bodyPr vert="horz" lIns="91440" tIns="45720" rIns="91440" bIns="45720" rtlCol="0" anchor="t">
            <a:noAutofit/>
          </a:bodyPr>
          <a:lstStyle/>
          <a:p>
            <a:pPr>
              <a:lnSpc>
                <a:spcPct val="90000"/>
              </a:lnSpc>
              <a:spcBef>
                <a:spcPct val="20000"/>
              </a:spcBef>
              <a:spcAft>
                <a:spcPts val="600"/>
              </a:spcAft>
              <a:buClr>
                <a:schemeClr val="tx2"/>
              </a:buClr>
              <a:buSzPct val="70000"/>
              <a:buFont typeface="Wingdings 2" charset="2"/>
            </a:pP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Our spiritual eyes are blind, our ears are deaf, and our hearts are stone—allowing for ZERO spiritual insight</a:t>
            </a:r>
          </a:p>
          <a:p>
            <a:pPr>
              <a:lnSpc>
                <a:spcPct val="90000"/>
              </a:lnSpc>
              <a:spcBef>
                <a:spcPct val="20000"/>
              </a:spcBef>
              <a:spcAft>
                <a:spcPts val="600"/>
              </a:spcAft>
              <a:buClr>
                <a:schemeClr val="tx2"/>
              </a:buClr>
              <a:buSzPct val="70000"/>
              <a:buFont typeface="Wingdings 2" charset="2"/>
            </a:pPr>
            <a:endPar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buFont typeface="Wingdings 2" charset="2"/>
            </a:pP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We lived out of the natural inclinations of our sinful hearts, defying God’s rightful authority over our lives:</a:t>
            </a:r>
          </a:p>
          <a:p>
            <a:pPr>
              <a:lnSpc>
                <a:spcPct val="90000"/>
              </a:lnSpc>
              <a:spcBef>
                <a:spcPct val="20000"/>
              </a:spcBef>
              <a:spcAft>
                <a:spcPts val="600"/>
              </a:spcAft>
              <a:buClr>
                <a:schemeClr val="tx2"/>
              </a:buClr>
              <a:buSzPct val="70000"/>
              <a:buFont typeface="Wingdings 2" charset="2"/>
            </a:pPr>
            <a:endPar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buFont typeface="Wingdings 2" charset="2"/>
            </a:pPr>
            <a:r>
              <a:rPr lang="en-US" sz="2200" b="0" i="0" dirty="0">
                <a:ln>
                  <a:solidFill>
                    <a:schemeClr val="bg1">
                      <a:lumMod val="75000"/>
                      <a:lumOff val="25000"/>
                      <a:alpha val="10000"/>
                    </a:schemeClr>
                  </a:solidFill>
                </a:ln>
                <a:effectLst>
                  <a:outerShdw blurRad="9525" dist="25400" dir="14640000" algn="tl" rotWithShape="0">
                    <a:schemeClr val="bg1">
                      <a:alpha val="30000"/>
                    </a:schemeClr>
                  </a:outerShdw>
                </a:effectLst>
              </a:rPr>
              <a:t>Eph. 2: 1-3: And you were </a:t>
            </a:r>
            <a:r>
              <a:rPr lang="en-US" sz="2200"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dead</a:t>
            </a:r>
            <a:r>
              <a:rPr lang="en-US" sz="2200" b="0" i="0" dirty="0">
                <a:ln>
                  <a:solidFill>
                    <a:schemeClr val="bg1">
                      <a:lumMod val="75000"/>
                      <a:lumOff val="25000"/>
                      <a:alpha val="10000"/>
                    </a:schemeClr>
                  </a:solidFill>
                </a:ln>
                <a:effectLst>
                  <a:outerShdw blurRad="9525" dist="25400" dir="14640000" algn="tl" rotWithShape="0">
                    <a:schemeClr val="bg1">
                      <a:alpha val="30000"/>
                    </a:schemeClr>
                  </a:outerShdw>
                </a:effectLst>
              </a:rPr>
              <a:t> in the trespasses and sins </a:t>
            </a:r>
            <a:r>
              <a:rPr lang="en-US" sz="2200" b="1" i="0" baseline="30000" dirty="0">
                <a:ln>
                  <a:solidFill>
                    <a:schemeClr val="bg1">
                      <a:lumMod val="75000"/>
                      <a:lumOff val="25000"/>
                      <a:alpha val="10000"/>
                    </a:schemeClr>
                  </a:solidFill>
                </a:ln>
                <a:effectLst>
                  <a:outerShdw blurRad="9525" dist="25400" dir="14640000" algn="tl" rotWithShape="0">
                    <a:schemeClr val="bg1">
                      <a:alpha val="30000"/>
                    </a:schemeClr>
                  </a:outerShdw>
                </a:effectLst>
              </a:rPr>
              <a:t>2 </a:t>
            </a:r>
            <a:r>
              <a:rPr lang="en-US" sz="2200" b="0" i="0" dirty="0">
                <a:ln>
                  <a:solidFill>
                    <a:schemeClr val="bg1">
                      <a:lumMod val="75000"/>
                      <a:lumOff val="25000"/>
                      <a:alpha val="10000"/>
                    </a:schemeClr>
                  </a:solidFill>
                </a:ln>
                <a:effectLst>
                  <a:outerShdw blurRad="9525" dist="25400" dir="14640000" algn="tl" rotWithShape="0">
                    <a:schemeClr val="bg1">
                      <a:alpha val="30000"/>
                    </a:schemeClr>
                  </a:outerShdw>
                </a:effectLst>
              </a:rPr>
              <a:t>in which you once walked, following the course of this world, following the prince of the power of the air, the spirit that is now at work in the sons of disobedience— </a:t>
            </a:r>
            <a:r>
              <a:rPr lang="en-US" sz="2200" b="1" i="0" baseline="30000" dirty="0">
                <a:ln>
                  <a:solidFill>
                    <a:schemeClr val="bg1">
                      <a:lumMod val="75000"/>
                      <a:lumOff val="25000"/>
                      <a:alpha val="10000"/>
                    </a:schemeClr>
                  </a:solidFill>
                </a:ln>
                <a:effectLst>
                  <a:outerShdw blurRad="9525" dist="25400" dir="14640000" algn="tl" rotWithShape="0">
                    <a:schemeClr val="bg1">
                      <a:alpha val="30000"/>
                    </a:schemeClr>
                  </a:outerShdw>
                </a:effectLst>
              </a:rPr>
              <a:t>3 </a:t>
            </a:r>
            <a:r>
              <a:rPr lang="en-US" sz="2200"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among whom we </a:t>
            </a:r>
            <a:r>
              <a:rPr lang="en-US" sz="2200" b="0" i="0" u="sng"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all</a:t>
            </a:r>
            <a:r>
              <a:rPr lang="en-US" sz="2200"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 once lived in the passions of our flesh, carrying out the desires of the body and the mind, and were by</a:t>
            </a:r>
            <a:r>
              <a:rPr lang="en-US" sz="220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 nature  </a:t>
            </a:r>
            <a:r>
              <a:rPr lang="en-US" sz="2200"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children of wrath, like the rest of mankind</a:t>
            </a:r>
          </a:p>
          <a:p>
            <a:pPr>
              <a:lnSpc>
                <a:spcPct val="90000"/>
              </a:lnSpc>
              <a:spcBef>
                <a:spcPct val="20000"/>
              </a:spcBef>
              <a:spcAft>
                <a:spcPts val="600"/>
              </a:spcAft>
              <a:buClr>
                <a:schemeClr val="tx2"/>
              </a:buClr>
              <a:buSzPct val="70000"/>
              <a:buFont typeface="Wingdings 2" charset="2"/>
            </a:pPr>
            <a:endParaRPr lang="en-US" sz="1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buFont typeface="Wingdings 2" charset="2"/>
            </a:pPr>
            <a:r>
              <a:rPr lang="en-US" sz="2200" b="0" i="0" dirty="0">
                <a:ln>
                  <a:solidFill>
                    <a:schemeClr val="bg1">
                      <a:lumMod val="75000"/>
                      <a:lumOff val="25000"/>
                      <a:alpha val="10000"/>
                    </a:schemeClr>
                  </a:solidFill>
                </a:ln>
                <a:effectLst>
                  <a:outerShdw blurRad="9525" dist="25400" dir="14640000" algn="tl" rotWithShape="0">
                    <a:schemeClr val="bg1">
                      <a:alpha val="30000"/>
                    </a:schemeClr>
                  </a:outerShdw>
                </a:effectLst>
              </a:rPr>
              <a:t>This is the stuff of </a:t>
            </a:r>
            <a:r>
              <a:rPr lang="en-US" sz="2200"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IDOLATRY</a:t>
            </a:r>
            <a:r>
              <a:rPr lang="en-US" sz="2200" b="0" i="0" dirty="0">
                <a:ln>
                  <a:solidFill>
                    <a:schemeClr val="bg1">
                      <a:lumMod val="75000"/>
                      <a:lumOff val="25000"/>
                      <a:alpha val="10000"/>
                    </a:schemeClr>
                  </a:solidFill>
                </a:ln>
                <a:effectLst>
                  <a:outerShdw blurRad="9525" dist="25400" dir="14640000" algn="tl" rotWithShape="0">
                    <a:schemeClr val="bg1">
                      <a:alpha val="30000"/>
                    </a:schemeClr>
                  </a:outerShdw>
                </a:effectLst>
              </a:rPr>
              <a:t>:  finding life in something other than God</a:t>
            </a:r>
          </a:p>
        </p:txBody>
      </p:sp>
    </p:spTree>
    <p:extLst>
      <p:ext uri="{BB962C8B-B14F-4D97-AF65-F5344CB8AC3E}">
        <p14:creationId xmlns:p14="http://schemas.microsoft.com/office/powerpoint/2010/main" val="270867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4955-0DD1-61A7-FB73-C759AAC6E5DC}"/>
              </a:ext>
            </a:extLst>
          </p:cNvPr>
          <p:cNvSpPr>
            <a:spLocks noGrp="1"/>
          </p:cNvSpPr>
          <p:nvPr>
            <p:ph type="title"/>
          </p:nvPr>
        </p:nvSpPr>
        <p:spPr>
          <a:xfrm>
            <a:off x="5261548" y="314185"/>
            <a:ext cx="6130977" cy="949782"/>
          </a:xfrm>
        </p:spPr>
        <p:txBody>
          <a:bodyPr vert="horz" lIns="91440" tIns="45720" rIns="91440" bIns="45720" rtlCol="0" anchor="b">
            <a:noAutofit/>
          </a:bodyPr>
          <a:lstStyle/>
          <a:p>
            <a:r>
              <a:rPr lang="en-US" sz="4400" b="0" i="1" dirty="0"/>
              <a:t>Homo</a:t>
            </a:r>
            <a:r>
              <a:rPr lang="en-US" sz="4400" i="1" dirty="0"/>
              <a:t> </a:t>
            </a:r>
            <a:r>
              <a:rPr lang="en-US" sz="4400" b="0" i="1" dirty="0" err="1"/>
              <a:t>Incurvatus</a:t>
            </a:r>
            <a:r>
              <a:rPr lang="en-US" sz="4400" b="0" i="1" dirty="0"/>
              <a:t> In Se</a:t>
            </a:r>
          </a:p>
        </p:txBody>
      </p:sp>
      <p:pic>
        <p:nvPicPr>
          <p:cNvPr id="3" name="Picture 2" descr="A baby holding a teddy bear&#10;&#10;Description automatically generated">
            <a:extLst>
              <a:ext uri="{FF2B5EF4-FFF2-40B4-BE49-F238E27FC236}">
                <a16:creationId xmlns:a16="http://schemas.microsoft.com/office/drawing/2014/main" id="{AF24E025-9CF8-46E6-33DC-38DA43782F64}"/>
              </a:ext>
            </a:extLst>
          </p:cNvPr>
          <p:cNvPicPr>
            <a:picLocks noChangeAspect="1"/>
          </p:cNvPicPr>
          <p:nvPr/>
        </p:nvPicPr>
        <p:blipFill rotWithShape="1">
          <a:blip r:embed="rId3">
            <a:extLst>
              <a:ext uri="{28A0092B-C50C-407E-A947-70E740481C1C}">
                <a14:useLocalDpi xmlns:a14="http://schemas.microsoft.com/office/drawing/2010/main" val="0"/>
              </a:ext>
            </a:extLst>
          </a:blip>
          <a:srcRect r="18630" b="2"/>
          <a:stretch/>
        </p:blipFill>
        <p:spPr bwMode="auto">
          <a:xfrm>
            <a:off x="364408" y="789076"/>
            <a:ext cx="3940418" cy="5680360"/>
          </a:xfrm>
          <a:prstGeom prst="rect">
            <a:avLst/>
          </a:prstGeom>
          <a:noFill/>
        </p:spPr>
      </p:pic>
      <p:sp>
        <p:nvSpPr>
          <p:cNvPr id="4" name="TextBox 3">
            <a:extLst>
              <a:ext uri="{FF2B5EF4-FFF2-40B4-BE49-F238E27FC236}">
                <a16:creationId xmlns:a16="http://schemas.microsoft.com/office/drawing/2014/main" id="{76C088FD-5C9F-CDB1-308A-B4C943C12AAB}"/>
              </a:ext>
            </a:extLst>
          </p:cNvPr>
          <p:cNvSpPr txBox="1"/>
          <p:nvPr/>
        </p:nvSpPr>
        <p:spPr>
          <a:xfrm>
            <a:off x="4930727" y="1713826"/>
            <a:ext cx="6896865" cy="4293483"/>
          </a:xfrm>
          <a:prstGeom prst="rect">
            <a:avLst/>
          </a:prstGeom>
          <a:noFill/>
        </p:spPr>
        <p:txBody>
          <a:bodyPr wrap="square" rtlCol="0">
            <a:spAutoFit/>
          </a:bodyPr>
          <a:lstStyle/>
          <a:p>
            <a:r>
              <a:rPr lang="en-US" sz="2100" dirty="0">
                <a:latin typeface="Dreaming Outloud Pro" panose="03050502040302030504" pitchFamily="66" charset="0"/>
                <a:cs typeface="Dreaming Outloud Pro" panose="03050502040302030504" pitchFamily="66" charset="0"/>
              </a:rPr>
              <a:t>Sinclair Ferguson:  </a:t>
            </a:r>
          </a:p>
          <a:p>
            <a:endParaRPr lang="en-US" sz="2100" dirty="0">
              <a:latin typeface="Dreaming Outloud Pro" panose="03050502040302030504" pitchFamily="66" charset="0"/>
              <a:cs typeface="Dreaming Outloud Pro" panose="03050502040302030504" pitchFamily="66" charset="0"/>
            </a:endParaRPr>
          </a:p>
          <a:p>
            <a:r>
              <a:rPr lang="en-US" sz="2100" dirty="0">
                <a:latin typeface="Dreaming Outloud Pro" panose="03050502040302030504" pitchFamily="66" charset="0"/>
                <a:cs typeface="Dreaming Outloud Pro" panose="03050502040302030504" pitchFamily="66" charset="0"/>
              </a:rPr>
              <a:t>“When we turn away from [God] in our sin, we fall short of His glory. Something becomes distorted. </a:t>
            </a:r>
            <a:r>
              <a:rPr lang="en-US" sz="2100" dirty="0">
                <a:solidFill>
                  <a:srgbClr val="FFC000"/>
                </a:solidFill>
                <a:latin typeface="Dreaming Outloud Pro" panose="03050502040302030504" pitchFamily="66" charset="0"/>
                <a:cs typeface="Dreaming Outloud Pro" panose="03050502040302030504" pitchFamily="66" charset="0"/>
              </a:rPr>
              <a:t>We focus on ourselves</a:t>
            </a:r>
            <a:r>
              <a:rPr lang="en-US" sz="2100" dirty="0">
                <a:latin typeface="Dreaming Outloud Pro" panose="03050502040302030504" pitchFamily="66" charset="0"/>
                <a:cs typeface="Dreaming Outloud Pro" panose="03050502040302030504" pitchFamily="66" charset="0"/>
              </a:rPr>
              <a:t>, and everything we do—either obviously or subtly—becomes part of a new </a:t>
            </a:r>
            <a:r>
              <a:rPr lang="en-US" sz="2100" dirty="0">
                <a:solidFill>
                  <a:srgbClr val="FFC000"/>
                </a:solidFill>
                <a:latin typeface="Dreaming Outloud Pro" panose="03050502040302030504" pitchFamily="66" charset="0"/>
                <a:cs typeface="Dreaming Outloud Pro" panose="03050502040302030504" pitchFamily="66" charset="0"/>
              </a:rPr>
              <a:t>liturgy of self-centeredness</a:t>
            </a:r>
            <a:r>
              <a:rPr lang="en-US" sz="2100" dirty="0">
                <a:latin typeface="Dreaming Outloud Pro" panose="03050502040302030504" pitchFamily="66" charset="0"/>
                <a:cs typeface="Dreaming Outloud Pro" panose="03050502040302030504" pitchFamily="66" charset="0"/>
              </a:rPr>
              <a:t>.</a:t>
            </a:r>
          </a:p>
          <a:p>
            <a:endParaRPr lang="en-US" sz="2100" dirty="0">
              <a:latin typeface="Dreaming Outloud Pro" panose="03050502040302030504" pitchFamily="66" charset="0"/>
              <a:cs typeface="Dreaming Outloud Pro" panose="03050502040302030504" pitchFamily="66" charset="0"/>
            </a:endParaRPr>
          </a:p>
          <a:p>
            <a:r>
              <a:rPr lang="en-US" sz="2100" dirty="0">
                <a:latin typeface="Dreaming Outloud Pro" panose="03050502040302030504" pitchFamily="66" charset="0"/>
                <a:cs typeface="Dreaming Outloud Pro" panose="03050502040302030504" pitchFamily="66" charset="0"/>
              </a:rPr>
              <a:t>As the English archbishop William Temple said so well, our sin means that </a:t>
            </a:r>
            <a:r>
              <a:rPr lang="en-US" sz="2100" dirty="0">
                <a:solidFill>
                  <a:srgbClr val="FFC000"/>
                </a:solidFill>
                <a:latin typeface="Dreaming Outloud Pro" panose="03050502040302030504" pitchFamily="66" charset="0"/>
                <a:cs typeface="Dreaming Outloud Pro" panose="03050502040302030504" pitchFamily="66" charset="0"/>
              </a:rPr>
              <a:t>we make ourselves</a:t>
            </a:r>
            <a:r>
              <a:rPr lang="en-US" sz="2100" dirty="0">
                <a:latin typeface="Dreaming Outloud Pro" panose="03050502040302030504" pitchFamily="66" charset="0"/>
                <a:cs typeface="Dreaming Outloud Pro" panose="03050502040302030504" pitchFamily="66" charset="0"/>
              </a:rPr>
              <a:t>, in a thousand different ways, </a:t>
            </a:r>
            <a:r>
              <a:rPr lang="en-US" sz="2100" dirty="0">
                <a:solidFill>
                  <a:srgbClr val="FFC000"/>
                </a:solidFill>
                <a:latin typeface="Dreaming Outloud Pro" panose="03050502040302030504" pitchFamily="66" charset="0"/>
                <a:cs typeface="Dreaming Outloud Pro" panose="03050502040302030504" pitchFamily="66" charset="0"/>
              </a:rPr>
              <a:t>the center of the universe</a:t>
            </a:r>
            <a:r>
              <a:rPr lang="en-US" sz="2100" dirty="0">
                <a:latin typeface="Dreaming Outloud Pro" panose="03050502040302030504" pitchFamily="66" charset="0"/>
                <a:cs typeface="Dreaming Outloud Pro" panose="03050502040302030504" pitchFamily="66" charset="0"/>
              </a:rPr>
              <a:t>. But then our soul is bent over, turned in on itself. It separates itself from the Source of true life and nourishment, and eventually starves itself of spiritual oxygen, shrivels up, becomes hard, and dies.</a:t>
            </a:r>
          </a:p>
        </p:txBody>
      </p:sp>
    </p:spTree>
    <p:extLst>
      <p:ext uri="{BB962C8B-B14F-4D97-AF65-F5344CB8AC3E}">
        <p14:creationId xmlns:p14="http://schemas.microsoft.com/office/powerpoint/2010/main" val="2415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EB65-CD71-C44A-5647-084C6238D06E}"/>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798B506B-4FB4-171E-5298-9F7B7C6F8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7A7A28A-A326-A2A4-7715-248B2F1D8768}"/>
              </a:ext>
            </a:extLst>
          </p:cNvPr>
          <p:cNvSpPr/>
          <p:nvPr/>
        </p:nvSpPr>
        <p:spPr>
          <a:xfrm>
            <a:off x="2733827" y="147935"/>
            <a:ext cx="6713697" cy="923330"/>
          </a:xfrm>
          <a:prstGeom prst="rect">
            <a:avLst/>
          </a:prstGeom>
          <a:noFill/>
        </p:spPr>
        <p:txBody>
          <a:bodyPr wrap="none" lIns="91440" tIns="45720" rIns="91440" bIns="45720">
            <a:spAutoFit/>
          </a:bodyPr>
          <a:lstStyle/>
          <a:p>
            <a:pPr algn="ctr"/>
            <a:r>
              <a:rPr lang="en-US" sz="5400" dirty="0">
                <a:ln w="0">
                  <a:solidFill>
                    <a:schemeClr val="bg1"/>
                  </a:solidFill>
                </a:ln>
                <a:effectLst>
                  <a:outerShdw blurRad="38100" dist="25400" dir="5400000" algn="ctr" rotWithShape="0">
                    <a:srgbClr val="6E747A">
                      <a:alpha val="43000"/>
                    </a:srgbClr>
                  </a:outerShdw>
                </a:effectLst>
                <a:latin typeface="Dreaming Outloud Pro" panose="020F0502020204030204" pitchFamily="66" charset="0"/>
                <a:cs typeface="Dreaming Outloud Pro" panose="020F0502020204030204" pitchFamily="66" charset="0"/>
              </a:rPr>
              <a:t>Homo </a:t>
            </a:r>
            <a:r>
              <a:rPr lang="en-US" sz="5400" dirty="0" err="1">
                <a:ln w="0">
                  <a:solidFill>
                    <a:schemeClr val="bg1"/>
                  </a:solidFill>
                </a:ln>
                <a:effectLst>
                  <a:outerShdw blurRad="38100" dist="25400" dir="5400000" algn="ctr" rotWithShape="0">
                    <a:srgbClr val="6E747A">
                      <a:alpha val="43000"/>
                    </a:srgbClr>
                  </a:outerShdw>
                </a:effectLst>
                <a:latin typeface="Dreaming Outloud Pro" panose="020F0502020204030204" pitchFamily="66" charset="0"/>
                <a:cs typeface="Dreaming Outloud Pro" panose="020F0502020204030204" pitchFamily="66" charset="0"/>
              </a:rPr>
              <a:t>Incurvatus</a:t>
            </a:r>
            <a:r>
              <a:rPr lang="en-US" sz="5400" dirty="0">
                <a:ln w="0">
                  <a:solidFill>
                    <a:schemeClr val="bg1"/>
                  </a:solidFill>
                </a:ln>
                <a:effectLst>
                  <a:outerShdw blurRad="38100" dist="25400" dir="5400000" algn="ctr" rotWithShape="0">
                    <a:srgbClr val="6E747A">
                      <a:alpha val="43000"/>
                    </a:srgbClr>
                  </a:outerShdw>
                </a:effectLst>
                <a:latin typeface="Dreaming Outloud Pro" panose="020F0502020204030204" pitchFamily="66" charset="0"/>
                <a:cs typeface="Dreaming Outloud Pro" panose="020F0502020204030204" pitchFamily="66" charset="0"/>
              </a:rPr>
              <a:t> in Se</a:t>
            </a:r>
            <a:endParaRPr lang="en-US" sz="5400" b="0" cap="none" spc="0" dirty="0">
              <a:ln w="0">
                <a:solidFill>
                  <a:schemeClr val="bg1"/>
                </a:solidFill>
              </a:ln>
              <a:effectLst>
                <a:outerShdw blurRad="38100" dist="25400" dir="5400000" algn="ctr" rotWithShape="0">
                  <a:srgbClr val="6E747A">
                    <a:alpha val="43000"/>
                  </a:srgbClr>
                </a:outerShdw>
              </a:effectLst>
              <a:latin typeface="Dreaming Outloud Pro" panose="020F0502020204030204" pitchFamily="66" charset="0"/>
              <a:cs typeface="Dreaming Outloud Pro" panose="020F0502020204030204" pitchFamily="66" charset="0"/>
            </a:endParaRPr>
          </a:p>
        </p:txBody>
      </p:sp>
    </p:spTree>
    <p:extLst>
      <p:ext uri="{BB962C8B-B14F-4D97-AF65-F5344CB8AC3E}">
        <p14:creationId xmlns:p14="http://schemas.microsoft.com/office/powerpoint/2010/main" val="2539580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887D-2820-5BD6-3CA7-5C2E04A6C195}"/>
              </a:ext>
            </a:extLst>
          </p:cNvPr>
          <p:cNvSpPr>
            <a:spLocks noGrp="1"/>
          </p:cNvSpPr>
          <p:nvPr>
            <p:ph type="title"/>
          </p:nvPr>
        </p:nvSpPr>
        <p:spPr>
          <a:xfrm>
            <a:off x="913795" y="560275"/>
            <a:ext cx="10353762" cy="970450"/>
          </a:xfrm>
        </p:spPr>
        <p:txBody>
          <a:bodyPr/>
          <a:lstStyle/>
          <a:p>
            <a:r>
              <a:rPr lang="en-US" b="0" dirty="0"/>
              <a:t>What Happens at Conversion?!</a:t>
            </a:r>
          </a:p>
        </p:txBody>
      </p:sp>
      <p:sp>
        <p:nvSpPr>
          <p:cNvPr id="3" name="TextBox 2">
            <a:extLst>
              <a:ext uri="{FF2B5EF4-FFF2-40B4-BE49-F238E27FC236}">
                <a16:creationId xmlns:a16="http://schemas.microsoft.com/office/drawing/2014/main" id="{23207795-7676-C7E0-B2D9-C322C7A35862}"/>
              </a:ext>
            </a:extLst>
          </p:cNvPr>
          <p:cNvSpPr txBox="1"/>
          <p:nvPr/>
        </p:nvSpPr>
        <p:spPr>
          <a:xfrm>
            <a:off x="913795" y="1998765"/>
            <a:ext cx="10353762" cy="2185214"/>
          </a:xfrm>
          <a:prstGeom prst="rect">
            <a:avLst/>
          </a:prstGeom>
          <a:noFill/>
        </p:spPr>
        <p:txBody>
          <a:bodyPr wrap="square" rtlCol="0">
            <a:spAutoFit/>
          </a:bodyPr>
          <a:lstStyle/>
          <a:p>
            <a:r>
              <a:rPr lang="en-US" dirty="0"/>
              <a:t>Ezekiel 36:25-27</a:t>
            </a:r>
          </a:p>
          <a:p>
            <a:endParaRPr lang="en-US" dirty="0"/>
          </a:p>
          <a:p>
            <a:r>
              <a:rPr lang="en-US" sz="2000" b="0" i="0" dirty="0">
                <a:effectLst/>
                <a:latin typeface="system-ui"/>
              </a:rPr>
              <a:t>I will sprinkle clean water on you, and </a:t>
            </a:r>
            <a:r>
              <a:rPr lang="en-US" sz="2000" b="0" i="0" dirty="0">
                <a:solidFill>
                  <a:srgbClr val="FFC000"/>
                </a:solidFill>
                <a:effectLst/>
                <a:latin typeface="system-ui"/>
              </a:rPr>
              <a:t>you shall be clean </a:t>
            </a:r>
            <a:r>
              <a:rPr lang="en-US" sz="2000" b="0" i="0" dirty="0">
                <a:effectLst/>
                <a:latin typeface="system-ui"/>
              </a:rPr>
              <a:t>from all your </a:t>
            </a:r>
            <a:r>
              <a:rPr lang="en-US" sz="2000" b="0" i="0" dirty="0" err="1">
                <a:effectLst/>
                <a:latin typeface="system-ui"/>
              </a:rPr>
              <a:t>uncleannesses</a:t>
            </a:r>
            <a:r>
              <a:rPr lang="en-US" sz="2000" b="0" i="0" dirty="0">
                <a:effectLst/>
                <a:latin typeface="system-ui"/>
              </a:rPr>
              <a:t>, and from all your idols I will cleanse you. </a:t>
            </a:r>
            <a:r>
              <a:rPr lang="en-US" sz="2000" b="1" i="0" baseline="30000" dirty="0">
                <a:effectLst/>
                <a:latin typeface="system-ui"/>
              </a:rPr>
              <a:t>26 </a:t>
            </a:r>
            <a:r>
              <a:rPr lang="en-US" sz="2000" b="0" i="0" dirty="0">
                <a:effectLst/>
                <a:latin typeface="system-ui"/>
              </a:rPr>
              <a:t>And I will give you a </a:t>
            </a:r>
            <a:r>
              <a:rPr lang="en-US" sz="2000" b="0" i="0" dirty="0">
                <a:solidFill>
                  <a:srgbClr val="FFC000"/>
                </a:solidFill>
                <a:effectLst/>
                <a:latin typeface="system-ui"/>
              </a:rPr>
              <a:t>new heart</a:t>
            </a:r>
            <a:r>
              <a:rPr lang="en-US" sz="2000" b="0" i="0" dirty="0">
                <a:effectLst/>
                <a:latin typeface="system-ui"/>
              </a:rPr>
              <a:t>, and a </a:t>
            </a:r>
            <a:r>
              <a:rPr lang="en-US" sz="2000" b="0" i="0" dirty="0">
                <a:solidFill>
                  <a:srgbClr val="FFC000"/>
                </a:solidFill>
                <a:effectLst/>
                <a:latin typeface="system-ui"/>
              </a:rPr>
              <a:t>new spirit </a:t>
            </a:r>
            <a:r>
              <a:rPr lang="en-US" sz="2000" b="0" i="0" dirty="0">
                <a:effectLst/>
                <a:latin typeface="system-ui"/>
              </a:rPr>
              <a:t>I will put within you. And I will remove the heart of stone from your flesh and give you a heart of flesh. </a:t>
            </a:r>
            <a:r>
              <a:rPr lang="en-US" sz="2000" b="1" i="0" baseline="30000" dirty="0">
                <a:effectLst/>
                <a:latin typeface="system-ui"/>
              </a:rPr>
              <a:t>27 </a:t>
            </a:r>
            <a:r>
              <a:rPr lang="en-US" sz="2000" b="0" i="0" dirty="0">
                <a:effectLst/>
                <a:latin typeface="system-ui"/>
              </a:rPr>
              <a:t>And I will put my Spirit within you, and cause you to walk in my statutes and be careful to obey my rules</a:t>
            </a:r>
          </a:p>
          <a:p>
            <a:endParaRPr lang="en-US" sz="2000" dirty="0">
              <a:latin typeface="system-ui"/>
            </a:endParaRPr>
          </a:p>
        </p:txBody>
      </p:sp>
      <p:sp>
        <p:nvSpPr>
          <p:cNvPr id="4" name="TextBox 3">
            <a:extLst>
              <a:ext uri="{FF2B5EF4-FFF2-40B4-BE49-F238E27FC236}">
                <a16:creationId xmlns:a16="http://schemas.microsoft.com/office/drawing/2014/main" id="{5A6C8709-1AA4-7BDC-1E23-9DCF1ECE4868}"/>
              </a:ext>
            </a:extLst>
          </p:cNvPr>
          <p:cNvSpPr txBox="1"/>
          <p:nvPr/>
        </p:nvSpPr>
        <p:spPr>
          <a:xfrm rot="21069150">
            <a:off x="1190731" y="4859234"/>
            <a:ext cx="2758795"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Blind eyes are given sight</a:t>
            </a:r>
          </a:p>
        </p:txBody>
      </p:sp>
      <p:sp>
        <p:nvSpPr>
          <p:cNvPr id="5" name="TextBox 4">
            <a:extLst>
              <a:ext uri="{FF2B5EF4-FFF2-40B4-BE49-F238E27FC236}">
                <a16:creationId xmlns:a16="http://schemas.microsoft.com/office/drawing/2014/main" id="{48A071A4-7E79-4F9D-0E8F-2CEB864B08E0}"/>
              </a:ext>
            </a:extLst>
          </p:cNvPr>
          <p:cNvSpPr txBox="1"/>
          <p:nvPr/>
        </p:nvSpPr>
        <p:spPr>
          <a:xfrm>
            <a:off x="5001144" y="5066449"/>
            <a:ext cx="235095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Deaf ears are opened</a:t>
            </a:r>
          </a:p>
        </p:txBody>
      </p:sp>
      <p:sp>
        <p:nvSpPr>
          <p:cNvPr id="6" name="TextBox 5">
            <a:extLst>
              <a:ext uri="{FF2B5EF4-FFF2-40B4-BE49-F238E27FC236}">
                <a16:creationId xmlns:a16="http://schemas.microsoft.com/office/drawing/2014/main" id="{3091E5AE-3963-BFE5-F207-417B45C97ADC}"/>
              </a:ext>
            </a:extLst>
          </p:cNvPr>
          <p:cNvSpPr txBox="1"/>
          <p:nvPr/>
        </p:nvSpPr>
        <p:spPr>
          <a:xfrm rot="534215">
            <a:off x="8432496" y="4674568"/>
            <a:ext cx="275879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Hearts of Stone become Hearts of Flesh</a:t>
            </a:r>
          </a:p>
        </p:txBody>
      </p:sp>
    </p:spTree>
    <p:extLst>
      <p:ext uri="{BB962C8B-B14F-4D97-AF65-F5344CB8AC3E}">
        <p14:creationId xmlns:p14="http://schemas.microsoft.com/office/powerpoint/2010/main" val="1244303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ord written with blood&#10;&#10;Description automatically generated">
            <a:extLst>
              <a:ext uri="{FF2B5EF4-FFF2-40B4-BE49-F238E27FC236}">
                <a16:creationId xmlns:a16="http://schemas.microsoft.com/office/drawing/2014/main" id="{174E13EF-1F8B-F12F-65FC-F225323DBBBA}"/>
              </a:ext>
            </a:extLst>
          </p:cNvPr>
          <p:cNvPicPr>
            <a:picLocks noChangeAspect="1"/>
          </p:cNvPicPr>
          <p:nvPr/>
        </p:nvPicPr>
        <p:blipFill rotWithShape="1">
          <a:blip r:embed="rId3">
            <a:extLst>
              <a:ext uri="{28A0092B-C50C-407E-A947-70E740481C1C}">
                <a14:useLocalDpi xmlns:a14="http://schemas.microsoft.com/office/drawing/2010/main" val="0"/>
              </a:ext>
            </a:extLst>
          </a:blip>
          <a:srcRect l="4" t="28392" r="-5" b="25711"/>
          <a:stretch/>
        </p:blipFill>
        <p:spPr bwMode="auto">
          <a:xfrm>
            <a:off x="1412240" y="203200"/>
            <a:ext cx="9367520" cy="2418454"/>
          </a:xfrm>
          <a:prstGeom prst="rect">
            <a:avLst/>
          </a:prstGeom>
          <a:noFill/>
        </p:spPr>
      </p:pic>
      <p:sp>
        <p:nvSpPr>
          <p:cNvPr id="5" name="TextBox 4">
            <a:extLst>
              <a:ext uri="{FF2B5EF4-FFF2-40B4-BE49-F238E27FC236}">
                <a16:creationId xmlns:a16="http://schemas.microsoft.com/office/drawing/2014/main" id="{C51E6159-C452-C5EA-5511-B952C22EF8F1}"/>
              </a:ext>
            </a:extLst>
          </p:cNvPr>
          <p:cNvSpPr txBox="1"/>
          <p:nvPr/>
        </p:nvSpPr>
        <p:spPr>
          <a:xfrm>
            <a:off x="467194" y="3015575"/>
            <a:ext cx="11257612" cy="3877985"/>
          </a:xfrm>
          <a:prstGeom prst="rect">
            <a:avLst/>
          </a:prstGeom>
          <a:noFill/>
        </p:spPr>
        <p:txBody>
          <a:bodyPr wrap="square" rtlCol="0">
            <a:spAutoFit/>
          </a:bodyPr>
          <a:lstStyle/>
          <a:p>
            <a:r>
              <a:rPr lang="en-US" sz="2000" dirty="0"/>
              <a:t>RC Sproul liked to remind us of what we are saved from when we’re born again:  </a:t>
            </a:r>
            <a:r>
              <a:rPr lang="en-US" sz="2000" dirty="0">
                <a:solidFill>
                  <a:srgbClr val="FF0000"/>
                </a:solidFill>
              </a:rPr>
              <a:t>the Wrath of God</a:t>
            </a:r>
          </a:p>
          <a:p>
            <a:endParaRPr lang="en-US" sz="2000" dirty="0"/>
          </a:p>
          <a:p>
            <a:r>
              <a:rPr lang="en-US" sz="2000" dirty="0"/>
              <a:t>Our life journey takes a radical turn when we are born again:  ALL THINGS BECOME NEW.</a:t>
            </a:r>
          </a:p>
          <a:p>
            <a:endParaRPr lang="en-US" sz="2000" dirty="0"/>
          </a:p>
          <a:p>
            <a:r>
              <a:rPr lang="en-US" sz="2000" dirty="0"/>
              <a:t>We’re given our new heart in an instant, but the process of thinking God’s way happens little by little. But happen it must. </a:t>
            </a:r>
          </a:p>
          <a:p>
            <a:endParaRPr lang="en-US" sz="2000" dirty="0"/>
          </a:p>
          <a:p>
            <a:r>
              <a:rPr lang="en-US" sz="2000" dirty="0"/>
              <a:t>We cannot take our former way of thinking, believing, and living into a life of surrender to God’s authority.</a:t>
            </a:r>
          </a:p>
          <a:p>
            <a:endParaRPr lang="en-US" sz="2000" dirty="0"/>
          </a:p>
          <a:p>
            <a:pPr algn="ctr"/>
            <a:r>
              <a:rPr lang="en-US" sz="2400" i="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It simply does not work </a:t>
            </a:r>
            <a:r>
              <a:rPr lang="en-US" sz="2400" i="1" kern="100" dirty="0">
                <a:solidFill>
                  <a:srgbClr val="FFC000"/>
                </a:solidFill>
                <a:latin typeface="Aptos" panose="020B0004020202020204" pitchFamily="34" charset="0"/>
                <a:ea typeface="Aptos" panose="020B0004020202020204" pitchFamily="34" charset="0"/>
                <a:cs typeface="Times New Roman" panose="02020603050405020304" pitchFamily="18" charset="0"/>
              </a:rPr>
              <a:t>to</a:t>
            </a:r>
            <a:r>
              <a:rPr lang="en-US" sz="2400" i="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 continue living out of the old [</a:t>
            </a:r>
            <a:r>
              <a:rPr lang="en-US" sz="2400" i="1" kern="100" dirty="0" err="1">
                <a:solidFill>
                  <a:srgbClr val="FFC000"/>
                </a:solidFill>
                <a:effectLst/>
                <a:latin typeface="Aptos" panose="020B0004020202020204" pitchFamily="34" charset="0"/>
                <a:ea typeface="Aptos" panose="020B0004020202020204" pitchFamily="34" charset="0"/>
                <a:cs typeface="Times New Roman" panose="02020603050405020304" pitchFamily="18" charset="0"/>
              </a:rPr>
              <a:t>preconversion</a:t>
            </a:r>
            <a:r>
              <a:rPr lang="en-US" sz="2400" i="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 belief system!</a:t>
            </a:r>
            <a:endParaRPr lang="en-US" sz="24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67560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9CFE-EBE0-A0DA-FF3B-87B91EB54259}"/>
              </a:ext>
            </a:extLst>
          </p:cNvPr>
          <p:cNvSpPr>
            <a:spLocks noGrp="1"/>
          </p:cNvSpPr>
          <p:nvPr>
            <p:ph type="title"/>
          </p:nvPr>
        </p:nvSpPr>
        <p:spPr>
          <a:xfrm>
            <a:off x="3499573" y="266701"/>
            <a:ext cx="5182205" cy="762000"/>
          </a:xfrm>
        </p:spPr>
        <p:txBody>
          <a:bodyPr/>
          <a:lstStyle/>
          <a:p>
            <a:r>
              <a:rPr lang="en-US" b="0" dirty="0"/>
              <a:t>Summarizing </a:t>
            </a:r>
          </a:p>
        </p:txBody>
      </p:sp>
      <p:sp>
        <p:nvSpPr>
          <p:cNvPr id="3" name="TextBox 2">
            <a:extLst>
              <a:ext uri="{FF2B5EF4-FFF2-40B4-BE49-F238E27FC236}">
                <a16:creationId xmlns:a16="http://schemas.microsoft.com/office/drawing/2014/main" id="{63967CBA-DB76-B90A-BE84-87D5BA2BF961}"/>
              </a:ext>
            </a:extLst>
          </p:cNvPr>
          <p:cNvSpPr txBox="1"/>
          <p:nvPr/>
        </p:nvSpPr>
        <p:spPr>
          <a:xfrm>
            <a:off x="528075" y="1625600"/>
            <a:ext cx="11125200" cy="4524315"/>
          </a:xfrm>
          <a:prstGeom prst="rect">
            <a:avLst/>
          </a:prstGeom>
          <a:noFill/>
        </p:spPr>
        <p:txBody>
          <a:bodyPr wrap="square" rtlCol="0">
            <a:spAutoFit/>
          </a:bodyPr>
          <a:lstStyle/>
          <a:p>
            <a:r>
              <a:rPr lang="en-US" sz="2400" dirty="0"/>
              <a:t>Life is a journey, and we need to practice stepping back and looking at our lives from a bigger perspective than the here and now.</a:t>
            </a:r>
          </a:p>
          <a:p>
            <a:endParaRPr lang="en-US" sz="2400" dirty="0"/>
          </a:p>
          <a:p>
            <a:r>
              <a:rPr lang="en-US" sz="2400" dirty="0"/>
              <a:t>Without spiritual life, our best tools for journeying well are self-discipline, an ethic of working hard, and learning to take responsibility. </a:t>
            </a:r>
          </a:p>
          <a:p>
            <a:endParaRPr lang="en-US" sz="2400" dirty="0"/>
          </a:p>
          <a:p>
            <a:r>
              <a:rPr lang="en-US" sz="2400" dirty="0"/>
              <a:t>But ultimately we cannot journey well because we are </a:t>
            </a:r>
            <a:r>
              <a:rPr lang="en-US" sz="2400" i="1" dirty="0"/>
              <a:t>Homo </a:t>
            </a:r>
            <a:r>
              <a:rPr lang="en-US" sz="2400" i="1" dirty="0" err="1"/>
              <a:t>Incurvatus</a:t>
            </a:r>
            <a:r>
              <a:rPr lang="en-US" sz="2400" i="1" dirty="0"/>
              <a:t> in Se</a:t>
            </a:r>
            <a:r>
              <a:rPr lang="en-US" sz="2400" dirty="0"/>
              <a:t> – that is, turned inward on ourselves and pre-occupied with everything ME.</a:t>
            </a:r>
          </a:p>
          <a:p>
            <a:endParaRPr lang="en-US" sz="2400" dirty="0"/>
          </a:p>
          <a:p>
            <a:r>
              <a:rPr lang="en-US" sz="2400" dirty="0"/>
              <a:t>Being born again is pivotal in our lives. Truly, all things become new. After having lived </a:t>
            </a:r>
            <a:r>
              <a:rPr lang="en-US" sz="2400" i="1" dirty="0" err="1"/>
              <a:t>incurvatus</a:t>
            </a:r>
            <a:r>
              <a:rPr lang="en-US" sz="2400" i="1" dirty="0"/>
              <a:t> in se,</a:t>
            </a:r>
            <a:r>
              <a:rPr lang="en-US" sz="2400" dirty="0"/>
              <a:t> we lift our heads and turn our gaze AWAY from ourselves and start living with our eyes turned towards God.</a:t>
            </a:r>
          </a:p>
        </p:txBody>
      </p:sp>
    </p:spTree>
    <p:extLst>
      <p:ext uri="{BB962C8B-B14F-4D97-AF65-F5344CB8AC3E}">
        <p14:creationId xmlns:p14="http://schemas.microsoft.com/office/powerpoint/2010/main" val="284393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6DD1-A928-11B7-4F5C-C1D143588113}"/>
              </a:ext>
            </a:extLst>
          </p:cNvPr>
          <p:cNvSpPr>
            <a:spLocks noGrp="1"/>
          </p:cNvSpPr>
          <p:nvPr>
            <p:ph type="title"/>
          </p:nvPr>
        </p:nvSpPr>
        <p:spPr>
          <a:xfrm>
            <a:off x="661079" y="425823"/>
            <a:ext cx="5978072" cy="2819400"/>
          </a:xfrm>
        </p:spPr>
        <p:txBody>
          <a:bodyPr vert="horz" lIns="91440" tIns="45720" rIns="91440" bIns="45720" rtlCol="0" anchor="ctr">
            <a:normAutofit/>
          </a:bodyPr>
          <a:lstStyle/>
          <a:p>
            <a:r>
              <a:rPr lang="en-US" sz="3700" b="0" dirty="0"/>
              <a:t>“Bedrock” </a:t>
            </a:r>
            <a:br>
              <a:rPr lang="en-US" sz="3700" b="0" dirty="0"/>
            </a:br>
            <a:r>
              <a:rPr lang="en-US" sz="3700" b="0" dirty="0"/>
              <a:t>for</a:t>
            </a:r>
            <a:br>
              <a:rPr lang="en-US" sz="3700" b="0" dirty="0"/>
            </a:br>
            <a:r>
              <a:rPr lang="en-US" sz="3700" b="0" dirty="0"/>
              <a:t> Christian Living:</a:t>
            </a:r>
          </a:p>
        </p:txBody>
      </p:sp>
      <p:sp>
        <p:nvSpPr>
          <p:cNvPr id="4" name="TextBox 3">
            <a:extLst>
              <a:ext uri="{FF2B5EF4-FFF2-40B4-BE49-F238E27FC236}">
                <a16:creationId xmlns:a16="http://schemas.microsoft.com/office/drawing/2014/main" id="{36B25D94-1B48-077B-2B82-15A107E5BBDD}"/>
              </a:ext>
            </a:extLst>
          </p:cNvPr>
          <p:cNvSpPr txBox="1"/>
          <p:nvPr/>
        </p:nvSpPr>
        <p:spPr>
          <a:xfrm>
            <a:off x="661079" y="2699123"/>
            <a:ext cx="5978072" cy="3567225"/>
          </a:xfrm>
          <a:prstGeom prst="rect">
            <a:avLst/>
          </a:prstGeom>
        </p:spPr>
        <p:txBody>
          <a:bodyPr vert="horz" lIns="91440" tIns="45720" rIns="91440" bIns="45720" rtlCol="0" anchor="ctr">
            <a:normAutofit/>
          </a:bodyPr>
          <a:lstStyle/>
          <a:p>
            <a:pPr algn="ctr">
              <a:spcBef>
                <a:spcPct val="20000"/>
              </a:spcBef>
              <a:spcAft>
                <a:spcPts val="600"/>
              </a:spcAft>
              <a:buClr>
                <a:srgbClr val="A4A750"/>
              </a:buClr>
              <a:buSzPct val="70000"/>
              <a:buFont typeface="Wingdings 2" charset="2"/>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“Bedrock” serves as the foundation </a:t>
            </a:r>
          </a:p>
          <a:p>
            <a:pPr algn="ctr">
              <a:spcBef>
                <a:spcPct val="20000"/>
              </a:spcBef>
              <a:spcAft>
                <a:spcPts val="600"/>
              </a:spcAft>
              <a:buClr>
                <a:srgbClr val="A4A750"/>
              </a:buClr>
              <a:buSzPct val="70000"/>
              <a:buFont typeface="Wingdings 2" charset="2"/>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upon which EVERYTHING ELSE rests—</a:t>
            </a:r>
          </a:p>
          <a:p>
            <a:pPr algn="ctr">
              <a:spcBef>
                <a:spcPct val="20000"/>
              </a:spcBef>
              <a:spcAft>
                <a:spcPts val="600"/>
              </a:spcAft>
              <a:buClr>
                <a:srgbClr val="A4A750"/>
              </a:buClr>
              <a:buSzPct val="70000"/>
              <a:buFont typeface="Wingdings 2" charset="2"/>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providing stability and support.</a:t>
            </a:r>
          </a:p>
        </p:txBody>
      </p:sp>
      <p:pic>
        <p:nvPicPr>
          <p:cNvPr id="3" name="Picture 2" descr="A person walking on a path to a cross&#10;&#10;Description automatically generated">
            <a:extLst>
              <a:ext uri="{FF2B5EF4-FFF2-40B4-BE49-F238E27FC236}">
                <a16:creationId xmlns:a16="http://schemas.microsoft.com/office/drawing/2014/main" id="{C68544F4-8228-EE27-5C50-F5FEAE8E0D4B}"/>
              </a:ext>
            </a:extLst>
          </p:cNvPr>
          <p:cNvPicPr>
            <a:picLocks noChangeAspect="1"/>
          </p:cNvPicPr>
          <p:nvPr/>
        </p:nvPicPr>
        <p:blipFill rotWithShape="1">
          <a:blip r:embed="rId4">
            <a:extLst>
              <a:ext uri="{28A0092B-C50C-407E-A947-70E740481C1C}">
                <a14:useLocalDpi xmlns:a14="http://schemas.microsoft.com/office/drawing/2010/main" val="0"/>
              </a:ext>
            </a:extLst>
          </a:blip>
          <a:srcRect l="14262"/>
          <a:stretch/>
        </p:blipFill>
        <p:spPr bwMode="auto">
          <a:xfrm>
            <a:off x="7426636" y="0"/>
            <a:ext cx="4571631" cy="6857999"/>
          </a:xfrm>
          <a:prstGeom prst="rect">
            <a:avLst/>
          </a:prstGeom>
          <a:noFill/>
        </p:spPr>
      </p:pic>
    </p:spTree>
    <p:extLst>
      <p:ext uri="{BB962C8B-B14F-4D97-AF65-F5344CB8AC3E}">
        <p14:creationId xmlns:p14="http://schemas.microsoft.com/office/powerpoint/2010/main" val="1010628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C9E0-0F26-63B6-7490-ADDD87F0076D}"/>
              </a:ext>
            </a:extLst>
          </p:cNvPr>
          <p:cNvSpPr>
            <a:spLocks noGrp="1"/>
          </p:cNvSpPr>
          <p:nvPr>
            <p:ph type="title"/>
          </p:nvPr>
        </p:nvSpPr>
        <p:spPr>
          <a:xfrm>
            <a:off x="919119" y="0"/>
            <a:ext cx="10353762" cy="970450"/>
          </a:xfrm>
        </p:spPr>
        <p:txBody>
          <a:bodyPr/>
          <a:lstStyle/>
          <a:p>
            <a:r>
              <a:rPr lang="en-US" b="0" dirty="0"/>
              <a:t>Bedrock #1:  </a:t>
            </a:r>
            <a:r>
              <a:rPr lang="en-US" dirty="0">
                <a:solidFill>
                  <a:srgbClr val="FFC000"/>
                </a:solidFill>
              </a:rPr>
              <a:t>Truth</a:t>
            </a:r>
          </a:p>
        </p:txBody>
      </p:sp>
      <p:sp>
        <p:nvSpPr>
          <p:cNvPr id="3" name="TextBox 2">
            <a:extLst>
              <a:ext uri="{FF2B5EF4-FFF2-40B4-BE49-F238E27FC236}">
                <a16:creationId xmlns:a16="http://schemas.microsoft.com/office/drawing/2014/main" id="{125CCB84-3FDF-4B00-3589-F6D3F36FDB32}"/>
              </a:ext>
            </a:extLst>
          </p:cNvPr>
          <p:cNvSpPr txBox="1"/>
          <p:nvPr/>
        </p:nvSpPr>
        <p:spPr>
          <a:xfrm>
            <a:off x="259552" y="1154244"/>
            <a:ext cx="11672895" cy="5245539"/>
          </a:xfrm>
          <a:prstGeom prst="rect">
            <a:avLst/>
          </a:prstGeom>
          <a:noFill/>
        </p:spPr>
        <p:txBody>
          <a:bodyPr wrap="square" rtlCol="0">
            <a:spAutoFit/>
          </a:bodyPr>
          <a:lstStyle/>
          <a:p>
            <a:pPr>
              <a:lnSpc>
                <a:spcPct val="115000"/>
              </a:lnSpc>
              <a:spcBef>
                <a:spcPts val="1200"/>
              </a:spcBef>
              <a:spcAft>
                <a:spcPts val="1200"/>
              </a:spcAft>
            </a:pPr>
            <a:r>
              <a:rPr lang="en-US" sz="2000" dirty="0"/>
              <a:t>Sinclair Ferguson again: </a:t>
            </a:r>
          </a:p>
          <a:p>
            <a:pPr>
              <a:lnSpc>
                <a:spcPct val="115000"/>
              </a:lnSpc>
              <a:spcBef>
                <a:spcPts val="1200"/>
              </a:spcBef>
              <a:spcAft>
                <a:spcPts val="1200"/>
              </a:spcAft>
            </a:pPr>
            <a:r>
              <a:rPr lang="en-US" sz="2000" dirty="0">
                <a:latin typeface="Aptos" panose="020B0004020202020204" pitchFamily="34" charset="0"/>
                <a:ea typeface="Times New Roman" panose="02020603050405020304" pitchFamily="18" charset="0"/>
                <a:cs typeface="Arial" panose="020B0604020202020204" pitchFamily="34" charset="0"/>
              </a:rPr>
              <a:t>“After having started life </a:t>
            </a:r>
            <a:r>
              <a:rPr lang="en-US" sz="2000" i="1" dirty="0" err="1">
                <a:latin typeface="Aptos" panose="020B0004020202020204" pitchFamily="34" charset="0"/>
                <a:ea typeface="Times New Roman" panose="02020603050405020304" pitchFamily="18" charset="0"/>
                <a:cs typeface="Arial" panose="020B0604020202020204" pitchFamily="34" charset="0"/>
              </a:rPr>
              <a:t>Incurvatus</a:t>
            </a:r>
            <a:r>
              <a:rPr lang="en-US" sz="2000" i="1" dirty="0">
                <a:latin typeface="Aptos" panose="020B0004020202020204" pitchFamily="34" charset="0"/>
                <a:ea typeface="Times New Roman" panose="02020603050405020304" pitchFamily="18" charset="0"/>
                <a:cs typeface="Arial" panose="020B0604020202020204" pitchFamily="34" charset="0"/>
              </a:rPr>
              <a:t> in se, </a:t>
            </a:r>
            <a:r>
              <a:rPr lang="en-US" sz="2000" dirty="0">
                <a:latin typeface="Aptos" panose="020B0004020202020204" pitchFamily="34" charset="0"/>
                <a:ea typeface="Times New Roman" panose="02020603050405020304" pitchFamily="18" charset="0"/>
                <a:cs typeface="Arial" panose="020B0604020202020204" pitchFamily="34" charset="0"/>
              </a:rPr>
              <a:t>is there a remedy for this sickness? Is there a Divine pharmaceutical?</a:t>
            </a:r>
          </a:p>
          <a:p>
            <a:pPr>
              <a:lnSpc>
                <a:spcPct val="115000"/>
              </a:lnSpc>
              <a:spcBef>
                <a:spcPts val="1200"/>
              </a:spcBef>
              <a:spcAft>
                <a:spcPts val="1200"/>
              </a:spcAft>
            </a:pPr>
            <a:r>
              <a:rPr lang="en-US" sz="2000" dirty="0">
                <a:effectLst/>
                <a:latin typeface="Aptos" panose="020B0004020202020204" pitchFamily="34" charset="0"/>
                <a:ea typeface="Times New Roman" panose="02020603050405020304" pitchFamily="18" charset="0"/>
                <a:cs typeface="Arial" panose="020B0604020202020204" pitchFamily="34" charset="0"/>
              </a:rPr>
              <a:t>There is restoration and healing and transformation for souls curved in on themselves, and it’s available to us in Jesus Christ. </a:t>
            </a:r>
            <a:r>
              <a:rPr lang="en-US" sz="2000" u="sng" dirty="0">
                <a:effectLst/>
                <a:latin typeface="Aptos" panose="020B0004020202020204" pitchFamily="34" charset="0"/>
                <a:ea typeface="Times New Roman" panose="02020603050405020304" pitchFamily="18" charset="0"/>
                <a:cs typeface="Arial" panose="020B0604020202020204" pitchFamily="34" charset="0"/>
              </a:rPr>
              <a:t>His lordship</a:t>
            </a:r>
            <a:r>
              <a:rPr lang="en-US" sz="2000" dirty="0">
                <a:effectLst/>
                <a:latin typeface="Aptos" panose="020B0004020202020204" pitchFamily="34" charset="0"/>
                <a:ea typeface="Times New Roman" panose="02020603050405020304" pitchFamily="18" charset="0"/>
                <a:cs typeface="Arial" panose="020B0604020202020204" pitchFamily="34" charset="0"/>
              </a:rPr>
              <a:t> over our lives with </a:t>
            </a:r>
            <a:r>
              <a:rPr lang="en-US" sz="2000" u="sng" dirty="0">
                <a:effectLst/>
                <a:latin typeface="Aptos" panose="020B0004020202020204" pitchFamily="34" charset="0"/>
                <a:ea typeface="Times New Roman" panose="02020603050405020304" pitchFamily="18" charset="0"/>
                <a:cs typeface="Arial" panose="020B0604020202020204" pitchFamily="34" charset="0"/>
              </a:rPr>
              <a:t>our submission</a:t>
            </a:r>
            <a:r>
              <a:rPr lang="en-US" sz="2000" dirty="0">
                <a:effectLst/>
                <a:latin typeface="Aptos" panose="020B0004020202020204" pitchFamily="34" charset="0"/>
                <a:ea typeface="Times New Roman" panose="02020603050405020304" pitchFamily="18" charset="0"/>
                <a:cs typeface="Arial" panose="020B0604020202020204" pitchFamily="34" charset="0"/>
              </a:rPr>
              <a:t> to Him as our Savior begins the marvelous </a:t>
            </a:r>
            <a:r>
              <a:rPr lang="en-US" sz="2000" dirty="0">
                <a:solidFill>
                  <a:srgbClr val="FFC000"/>
                </a:solidFill>
                <a:effectLst/>
                <a:latin typeface="Aptos" panose="020B0004020202020204" pitchFamily="34" charset="0"/>
                <a:ea typeface="Times New Roman" panose="02020603050405020304" pitchFamily="18" charset="0"/>
                <a:cs typeface="Arial" panose="020B0604020202020204" pitchFamily="34" charset="0"/>
              </a:rPr>
              <a:t>reshaping of our souls</a:t>
            </a:r>
            <a:r>
              <a:rPr lang="en-US" sz="2000" dirty="0">
                <a:effectLst/>
                <a:latin typeface="Aptos" panose="020B0004020202020204" pitchFamily="34" charset="0"/>
                <a:ea typeface="Times New Roman" panose="02020603050405020304" pitchFamily="18" charset="0"/>
                <a:cs typeface="Arial" panose="020B0604020202020204" pitchFamily="34" charset="0"/>
              </a:rPr>
              <a:t>. That’s why the Son of God came from heaven.</a:t>
            </a:r>
          </a:p>
          <a:p>
            <a:pPr>
              <a:lnSpc>
                <a:spcPct val="115000"/>
              </a:lnSpc>
              <a:spcBef>
                <a:spcPts val="1200"/>
              </a:spcBef>
              <a:spcAft>
                <a:spcPts val="1200"/>
              </a:spcAft>
            </a:pPr>
            <a:r>
              <a:rPr lang="en-US" sz="2000" i="1" dirty="0">
                <a:effectLst/>
                <a:latin typeface="Aptos" panose="020B0004020202020204" pitchFamily="34" charset="0"/>
                <a:ea typeface="Times New Roman" panose="02020603050405020304" pitchFamily="18" charset="0"/>
                <a:cs typeface="Arial" panose="020B0604020202020204" pitchFamily="34" charset="0"/>
              </a:rPr>
              <a:t>The remedy for the bent soul shape is found in the way the Lord Jesus came into this world that we have distorted, lived a life of perfect soul shape, and then took the judgment of God against all our sinful distortions, and then by His grace gives us not only forgiveness but the beginnings of new life</a:t>
            </a:r>
            <a:r>
              <a:rPr lang="en-US" sz="2000" dirty="0">
                <a:effectLst/>
                <a:latin typeface="Aptos" panose="020B0004020202020204" pitchFamily="34" charset="0"/>
                <a:ea typeface="Times New Roman" panose="02020603050405020304" pitchFamily="18" charset="0"/>
                <a:cs typeface="Arial" panose="020B0604020202020204" pitchFamily="34" charset="0"/>
              </a:rPr>
              <a:t>. And as He calls us to </a:t>
            </a:r>
            <a:r>
              <a:rPr lang="en-US" sz="2000" dirty="0">
                <a:solidFill>
                  <a:srgbClr val="FFC000"/>
                </a:solidFill>
                <a:effectLst/>
                <a:latin typeface="Aptos" panose="020B0004020202020204" pitchFamily="34" charset="0"/>
                <a:ea typeface="Times New Roman" panose="02020603050405020304" pitchFamily="18" charset="0"/>
                <a:cs typeface="Arial" panose="020B0604020202020204" pitchFamily="34" charset="0"/>
              </a:rPr>
              <a:t>trust</a:t>
            </a:r>
            <a:r>
              <a:rPr lang="en-US" sz="2000" dirty="0">
                <a:effectLst/>
                <a:latin typeface="Aptos" panose="020B0004020202020204" pitchFamily="34" charset="0"/>
                <a:ea typeface="Times New Roman" panose="02020603050405020304" pitchFamily="18" charset="0"/>
                <a:cs typeface="Arial" panose="020B0604020202020204" pitchFamily="34" charset="0"/>
              </a:rPr>
              <a:t> Him, He gives us the ability to </a:t>
            </a:r>
            <a:r>
              <a:rPr lang="en-US" sz="2000" dirty="0">
                <a:solidFill>
                  <a:srgbClr val="FFC000"/>
                </a:solidFill>
                <a:effectLst/>
                <a:latin typeface="Aptos" panose="020B0004020202020204" pitchFamily="34" charset="0"/>
                <a:ea typeface="Times New Roman" panose="02020603050405020304" pitchFamily="18" charset="0"/>
                <a:cs typeface="Arial" panose="020B0604020202020204" pitchFamily="34" charset="0"/>
              </a:rPr>
              <a:t>repent</a:t>
            </a:r>
            <a:r>
              <a:rPr lang="en-US" sz="2000" dirty="0">
                <a:effectLst/>
                <a:latin typeface="Aptos" panose="020B0004020202020204" pitchFamily="34" charset="0"/>
                <a:ea typeface="Times New Roman" panose="02020603050405020304" pitchFamily="18" charset="0"/>
                <a:cs typeface="Arial" panose="020B0604020202020204" pitchFamily="34" charset="0"/>
              </a:rPr>
              <a:t>, which really means the beginning of the turning back again from the old sinful way, the turning outwards to the Lord, the </a:t>
            </a:r>
            <a:r>
              <a:rPr lang="en-US" sz="2000" dirty="0">
                <a:solidFill>
                  <a:srgbClr val="FFC000"/>
                </a:solidFill>
                <a:effectLst/>
                <a:latin typeface="Aptos" panose="020B0004020202020204" pitchFamily="34" charset="0"/>
                <a:ea typeface="Times New Roman" panose="02020603050405020304" pitchFamily="18" charset="0"/>
                <a:cs typeface="Arial" panose="020B0604020202020204" pitchFamily="34" charset="0"/>
              </a:rPr>
              <a:t>reshaping of our souls </a:t>
            </a:r>
            <a:r>
              <a:rPr lang="en-US" sz="2000" dirty="0">
                <a:effectLst/>
                <a:latin typeface="Aptos" panose="020B0004020202020204" pitchFamily="34" charset="0"/>
                <a:ea typeface="Times New Roman" panose="02020603050405020304" pitchFamily="18" charset="0"/>
                <a:cs typeface="Arial" panose="020B0604020202020204" pitchFamily="34" charset="0"/>
              </a:rPr>
              <a:t>in the likeness of the Lord Jesus.</a:t>
            </a:r>
          </a:p>
        </p:txBody>
      </p:sp>
    </p:spTree>
    <p:extLst>
      <p:ext uri="{BB962C8B-B14F-4D97-AF65-F5344CB8AC3E}">
        <p14:creationId xmlns:p14="http://schemas.microsoft.com/office/powerpoint/2010/main" val="155618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6F32-0D92-EE27-9951-CA5CBA115F37}"/>
              </a:ext>
            </a:extLst>
          </p:cNvPr>
          <p:cNvSpPr>
            <a:spLocks noGrp="1"/>
          </p:cNvSpPr>
          <p:nvPr>
            <p:ph type="title"/>
          </p:nvPr>
        </p:nvSpPr>
        <p:spPr>
          <a:xfrm>
            <a:off x="5340267" y="0"/>
            <a:ext cx="5978072" cy="970450"/>
          </a:xfrm>
        </p:spPr>
        <p:txBody>
          <a:bodyPr vert="horz" lIns="91440" tIns="45720" rIns="91440" bIns="45720" rtlCol="0" anchor="ctr">
            <a:normAutofit/>
          </a:bodyPr>
          <a:lstStyle/>
          <a:p>
            <a:r>
              <a:rPr lang="en-US" dirty="0">
                <a:solidFill>
                  <a:srgbClr val="FFC000"/>
                </a:solidFill>
              </a:rPr>
              <a:t>Truth</a:t>
            </a:r>
          </a:p>
        </p:txBody>
      </p:sp>
      <p:pic>
        <p:nvPicPr>
          <p:cNvPr id="4" name="Picture 3" descr="A person walking on a path to a cross&#10;&#10;Description automatically generated">
            <a:extLst>
              <a:ext uri="{FF2B5EF4-FFF2-40B4-BE49-F238E27FC236}">
                <a16:creationId xmlns:a16="http://schemas.microsoft.com/office/drawing/2014/main" id="{09F3CE30-87D6-D61D-FBDA-F96265B5D8EF}"/>
              </a:ext>
            </a:extLst>
          </p:cNvPr>
          <p:cNvPicPr>
            <a:picLocks noChangeAspect="1"/>
          </p:cNvPicPr>
          <p:nvPr/>
        </p:nvPicPr>
        <p:blipFill rotWithShape="1">
          <a:blip r:embed="rId3">
            <a:extLst>
              <a:ext uri="{28A0092B-C50C-407E-A947-70E740481C1C}">
                <a14:useLocalDpi xmlns:a14="http://schemas.microsoft.com/office/drawing/2010/main" val="0"/>
              </a:ext>
            </a:extLst>
          </a:blip>
          <a:srcRect l="14262"/>
          <a:stretch/>
        </p:blipFill>
        <p:spPr bwMode="auto">
          <a:xfrm>
            <a:off x="-10649" y="1"/>
            <a:ext cx="4571649" cy="6858000"/>
          </a:xfrm>
          <a:prstGeom prst="rect">
            <a:avLst/>
          </a:prstGeom>
          <a:noFill/>
        </p:spPr>
      </p:pic>
      <p:sp>
        <p:nvSpPr>
          <p:cNvPr id="3" name="TextBox 2">
            <a:extLst>
              <a:ext uri="{FF2B5EF4-FFF2-40B4-BE49-F238E27FC236}">
                <a16:creationId xmlns:a16="http://schemas.microsoft.com/office/drawing/2014/main" id="{F064490A-9F45-EC08-9DD5-5E0DADE7A623}"/>
              </a:ext>
            </a:extLst>
          </p:cNvPr>
          <p:cNvSpPr txBox="1"/>
          <p:nvPr/>
        </p:nvSpPr>
        <p:spPr>
          <a:xfrm>
            <a:off x="4853580" y="1280161"/>
            <a:ext cx="6951446" cy="5023186"/>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rgbClr val="A4A750"/>
              </a:buClr>
              <a:buSzPct val="70000"/>
              <a:buFont typeface="Wingdings 2" charset="2"/>
            </a:pPr>
            <a:r>
              <a:rPr lang="en-US" sz="2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r>
              <a:rPr lang="en-US" sz="2400" dirty="0">
                <a:ln>
                  <a:solidFill>
                    <a:schemeClr val="bg1">
                      <a:lumMod val="75000"/>
                      <a:lumOff val="25000"/>
                      <a:alpha val="10000"/>
                    </a:schemeClr>
                  </a:solidFill>
                </a:ln>
                <a:solidFill>
                  <a:srgbClr val="FFC000"/>
                </a:solidFill>
                <a:effectLst>
                  <a:outerShdw blurRad="9525" dist="25400" dir="14640000" algn="tl" rotWithShape="0">
                    <a:schemeClr val="bg1">
                      <a:alpha val="30000"/>
                    </a:schemeClr>
                  </a:outerShdw>
                </a:effectLst>
              </a:rPr>
              <a:t>The whole Christian life is a process of souls that have been sinfully bent out of shape being bent back by grace into shape</a:t>
            </a:r>
            <a:r>
              <a:rPr lang="en-US" sz="2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That can be a painful process, but it’s gloriously worth it. This is a word for us all, isn’t it, because this soul shape distortion has affected every single one of us. Thank God Jesus can bend us back.”</a:t>
            </a:r>
          </a:p>
          <a:p>
            <a:pPr>
              <a:lnSpc>
                <a:spcPct val="90000"/>
              </a:lnSpc>
              <a:spcBef>
                <a:spcPct val="20000"/>
              </a:spcBef>
              <a:spcAft>
                <a:spcPts val="600"/>
              </a:spcAft>
              <a:buClr>
                <a:srgbClr val="A4A750"/>
              </a:buClr>
              <a:buSzPct val="70000"/>
              <a:buFont typeface="Wingdings 2" charset="2"/>
            </a:pPr>
            <a:endPar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L="285750" indent="-285750">
              <a:lnSpc>
                <a:spcPct val="90000"/>
              </a:lnSpc>
              <a:spcBef>
                <a:spcPct val="20000"/>
              </a:spcBef>
              <a:spcAft>
                <a:spcPts val="600"/>
              </a:spcAft>
              <a:buClr>
                <a:srgbClr val="A4A750"/>
              </a:buClr>
              <a:buSzPct val="70000"/>
              <a:buFont typeface="Wingdings 2" charset="2"/>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Truth is foundational to journeying well! </a:t>
            </a:r>
          </a:p>
          <a:p>
            <a:pPr marL="285750" indent="-285750">
              <a:lnSpc>
                <a:spcPct val="90000"/>
              </a:lnSpc>
              <a:spcBef>
                <a:spcPct val="20000"/>
              </a:spcBef>
              <a:spcAft>
                <a:spcPts val="600"/>
              </a:spcAft>
              <a:buClr>
                <a:srgbClr val="A4A750"/>
              </a:buClr>
              <a:buSzPct val="70000"/>
              <a:buFont typeface="Wingdings 2" charset="2"/>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God’s Word is bedrock.</a:t>
            </a:r>
          </a:p>
          <a:p>
            <a:pPr marL="285750" indent="-285750">
              <a:lnSpc>
                <a:spcPct val="90000"/>
              </a:lnSpc>
              <a:spcBef>
                <a:spcPct val="20000"/>
              </a:spcBef>
              <a:spcAft>
                <a:spcPts val="600"/>
              </a:spcAft>
              <a:buClr>
                <a:srgbClr val="A4A750"/>
              </a:buClr>
              <a:buSzPct val="70000"/>
              <a:buFont typeface="Wingdings 2" charset="2"/>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When Scripture makes a statement, it is true—whether I understand it or not.</a:t>
            </a:r>
          </a:p>
          <a:p>
            <a:pPr marL="285750" indent="-285750">
              <a:lnSpc>
                <a:spcPct val="90000"/>
              </a:lnSpc>
              <a:spcBef>
                <a:spcPct val="20000"/>
              </a:spcBef>
              <a:spcAft>
                <a:spcPts val="600"/>
              </a:spcAft>
              <a:buClr>
                <a:srgbClr val="A4A750"/>
              </a:buClr>
              <a:buSzPct val="70000"/>
              <a:buFont typeface="Wingdings 2" charset="2"/>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We must consciously choose to place FULL CONFIDENCE in God’s Word. </a:t>
            </a:r>
          </a:p>
        </p:txBody>
      </p:sp>
    </p:spTree>
    <p:extLst>
      <p:ext uri="{BB962C8B-B14F-4D97-AF65-F5344CB8AC3E}">
        <p14:creationId xmlns:p14="http://schemas.microsoft.com/office/powerpoint/2010/main" val="107761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3C6F-6A3D-B7CC-865D-A51278EA9BB9}"/>
              </a:ext>
            </a:extLst>
          </p:cNvPr>
          <p:cNvSpPr>
            <a:spLocks noGrp="1"/>
          </p:cNvSpPr>
          <p:nvPr>
            <p:ph type="title"/>
          </p:nvPr>
        </p:nvSpPr>
        <p:spPr>
          <a:xfrm>
            <a:off x="830569" y="184829"/>
            <a:ext cx="10353762" cy="970450"/>
          </a:xfrm>
        </p:spPr>
        <p:txBody>
          <a:bodyPr/>
          <a:lstStyle/>
          <a:p>
            <a:r>
              <a:rPr lang="en-US" b="0" dirty="0"/>
              <a:t>Who I am:</a:t>
            </a:r>
          </a:p>
        </p:txBody>
      </p:sp>
      <p:pic>
        <p:nvPicPr>
          <p:cNvPr id="4" name="Content Placeholder 3">
            <a:extLst>
              <a:ext uri="{FF2B5EF4-FFF2-40B4-BE49-F238E27FC236}">
                <a16:creationId xmlns:a16="http://schemas.microsoft.com/office/drawing/2014/main" id="{725E0FE9-8790-F8B4-D9C3-552C48F31AF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9674" b="14692"/>
          <a:stretch/>
        </p:blipFill>
        <p:spPr>
          <a:xfrm>
            <a:off x="4025142" y="1533058"/>
            <a:ext cx="3964616" cy="4990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889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27D4-AE0A-F8B5-2433-6DA9920CDB40}"/>
              </a:ext>
            </a:extLst>
          </p:cNvPr>
          <p:cNvSpPr>
            <a:spLocks noGrp="1"/>
          </p:cNvSpPr>
          <p:nvPr>
            <p:ph type="title"/>
          </p:nvPr>
        </p:nvSpPr>
        <p:spPr>
          <a:xfrm>
            <a:off x="1148777" y="203200"/>
            <a:ext cx="9894445" cy="6654800"/>
          </a:xfrm>
        </p:spPr>
        <p:txBody>
          <a:bodyPr>
            <a:normAutofit/>
          </a:bodyPr>
          <a:lstStyle/>
          <a:p>
            <a:r>
              <a:rPr lang="en-US" b="0" dirty="0"/>
              <a:t>Bedrock #1:   </a:t>
            </a:r>
            <a:r>
              <a:rPr lang="en-US" b="0" dirty="0">
                <a:solidFill>
                  <a:srgbClr val="FFC000"/>
                </a:solidFill>
              </a:rPr>
              <a:t>God’s Word is Truth.</a:t>
            </a:r>
            <a:br>
              <a:rPr lang="en-US" b="0" dirty="0">
                <a:solidFill>
                  <a:srgbClr val="FFC000"/>
                </a:solidFill>
              </a:rPr>
            </a:br>
            <a:br>
              <a:rPr lang="en-US" b="0" dirty="0">
                <a:solidFill>
                  <a:srgbClr val="FFC000"/>
                </a:solidFill>
              </a:rPr>
            </a:br>
            <a:br>
              <a:rPr lang="en-US" b="0" dirty="0">
                <a:solidFill>
                  <a:srgbClr val="FFC000"/>
                </a:solidFill>
              </a:rPr>
            </a:br>
            <a:br>
              <a:rPr lang="en-US" b="0" dirty="0">
                <a:solidFill>
                  <a:srgbClr val="FFC000"/>
                </a:solidFill>
              </a:rPr>
            </a:br>
            <a:br>
              <a:rPr lang="en-US" dirty="0"/>
            </a:br>
            <a:br>
              <a:rPr lang="en-US" dirty="0"/>
            </a:br>
            <a:br>
              <a:rPr lang="en-US" dirty="0"/>
            </a:br>
            <a:br>
              <a:rPr lang="en-US" dirty="0"/>
            </a:br>
            <a:br>
              <a:rPr lang="en-US" dirty="0"/>
            </a:br>
            <a:br>
              <a:rPr lang="en-US" dirty="0"/>
            </a:br>
            <a:br>
              <a:rPr lang="en-US" sz="3200" dirty="0"/>
            </a:br>
            <a:r>
              <a:rPr lang="en-US" sz="2400" b="0" dirty="0"/>
              <a:t>“</a:t>
            </a:r>
            <a:r>
              <a:rPr lang="en-US" sz="2400" b="0" i="1" dirty="0"/>
              <a:t>That’s what is so powerful about God’s Word...</a:t>
            </a:r>
            <a:br>
              <a:rPr lang="en-US" sz="2400" b="0" i="1" dirty="0"/>
            </a:br>
            <a:r>
              <a:rPr lang="en-US" sz="2400" b="0" i="1" dirty="0"/>
              <a:t>What is true for one is true for all!</a:t>
            </a:r>
            <a:br>
              <a:rPr lang="en-US" sz="2400" b="0" i="1" dirty="0"/>
            </a:br>
            <a:r>
              <a:rPr lang="en-US" sz="2400" b="0" i="1" dirty="0"/>
              <a:t>It doesn’t change.”</a:t>
            </a:r>
            <a:endParaRPr lang="en-US" b="0" dirty="0"/>
          </a:p>
        </p:txBody>
      </p:sp>
      <p:pic>
        <p:nvPicPr>
          <p:cNvPr id="14338" name="Picture 2">
            <a:extLst>
              <a:ext uri="{FF2B5EF4-FFF2-40B4-BE49-F238E27FC236}">
                <a16:creationId xmlns:a16="http://schemas.microsoft.com/office/drawing/2014/main" id="{48216BD0-CAD7-6934-6E96-2EE0486DC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169" y="1524162"/>
            <a:ext cx="5519659" cy="347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895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19E8-9DE5-ED78-3FB3-EB6F799A1EDB}"/>
              </a:ext>
            </a:extLst>
          </p:cNvPr>
          <p:cNvSpPr>
            <a:spLocks noGrp="1"/>
          </p:cNvSpPr>
          <p:nvPr>
            <p:ph type="title"/>
          </p:nvPr>
        </p:nvSpPr>
        <p:spPr>
          <a:xfrm>
            <a:off x="689016" y="113977"/>
            <a:ext cx="10353762" cy="970450"/>
          </a:xfrm>
        </p:spPr>
        <p:txBody>
          <a:bodyPr/>
          <a:lstStyle/>
          <a:p>
            <a:r>
              <a:rPr lang="en-US" b="0" dirty="0"/>
              <a:t>Bedrock #2:  </a:t>
            </a:r>
            <a:r>
              <a:rPr lang="en-US" b="0" dirty="0">
                <a:solidFill>
                  <a:srgbClr val="FFC000"/>
                </a:solidFill>
              </a:rPr>
              <a:t>Confession</a:t>
            </a:r>
          </a:p>
        </p:txBody>
      </p:sp>
      <p:sp>
        <p:nvSpPr>
          <p:cNvPr id="3" name="TextBox 2">
            <a:extLst>
              <a:ext uri="{FF2B5EF4-FFF2-40B4-BE49-F238E27FC236}">
                <a16:creationId xmlns:a16="http://schemas.microsoft.com/office/drawing/2014/main" id="{725498B5-0829-AE24-0FC1-D4D52C9531F3}"/>
              </a:ext>
            </a:extLst>
          </p:cNvPr>
          <p:cNvSpPr txBox="1"/>
          <p:nvPr/>
        </p:nvSpPr>
        <p:spPr>
          <a:xfrm>
            <a:off x="397742" y="3335502"/>
            <a:ext cx="11396515" cy="3693319"/>
          </a:xfrm>
          <a:prstGeom prst="rect">
            <a:avLst/>
          </a:prstGeom>
          <a:noFill/>
        </p:spPr>
        <p:txBody>
          <a:bodyPr wrap="square" rtlCol="0">
            <a:spAutoFit/>
          </a:bodyPr>
          <a:lstStyle/>
          <a:p>
            <a:r>
              <a:rPr lang="en-US" sz="2400" dirty="0"/>
              <a:t>We don’t automatically “get it right” just because we’ve “prayed the prayer.”</a:t>
            </a:r>
          </a:p>
          <a:p>
            <a:endParaRPr lang="en-US" sz="2400" dirty="0"/>
          </a:p>
          <a:p>
            <a:pPr marL="285750" indent="-285750">
              <a:buFont typeface="Arial" panose="020B0604020202020204" pitchFamily="34" charset="0"/>
              <a:buChar char="•"/>
            </a:pPr>
            <a:r>
              <a:rPr lang="en-US" sz="2400" dirty="0"/>
              <a:t>We’re not Christians because we figure out how to be GOOD ENOUGH.</a:t>
            </a:r>
          </a:p>
          <a:p>
            <a:endParaRPr lang="en-US" sz="2400" dirty="0"/>
          </a:p>
          <a:p>
            <a:pPr marL="285750" indent="-285750">
              <a:buFont typeface="Arial" panose="020B0604020202020204" pitchFamily="34" charset="0"/>
              <a:buChar char="•"/>
            </a:pPr>
            <a:r>
              <a:rPr lang="en-US" sz="2400" dirty="0"/>
              <a:t>On the contrary, </a:t>
            </a:r>
            <a:r>
              <a:rPr lang="en-US" sz="2400" dirty="0">
                <a:solidFill>
                  <a:srgbClr val="FFC000"/>
                </a:solidFill>
              </a:rPr>
              <a:t>we become Christians when our eyes are opened to the depth of our sin and the fact that we’ll NEVER be good enough</a:t>
            </a:r>
            <a:r>
              <a:rPr lang="en-US" sz="2400" dirty="0"/>
              <a:t>! </a:t>
            </a:r>
          </a:p>
          <a:p>
            <a:pPr marL="285750" indent="-285750">
              <a:buFont typeface="Arial" panose="020B0604020202020204" pitchFamily="34" charset="0"/>
              <a:buChar char="•"/>
            </a:pPr>
            <a:endParaRPr lang="en-US" sz="2400" dirty="0"/>
          </a:p>
          <a:p>
            <a:r>
              <a:rPr lang="en-US" sz="2400" dirty="0"/>
              <a:t>Our entire journey now becomes one of reading God’s Word and aligning our lives to what we read…CONFESSING the sin that it exposes over and over again.</a:t>
            </a:r>
          </a:p>
          <a:p>
            <a:endParaRPr lang="en-US" dirty="0"/>
          </a:p>
        </p:txBody>
      </p:sp>
      <p:pic>
        <p:nvPicPr>
          <p:cNvPr id="16386" name="Picture 2">
            <a:extLst>
              <a:ext uri="{FF2B5EF4-FFF2-40B4-BE49-F238E27FC236}">
                <a16:creationId xmlns:a16="http://schemas.microsoft.com/office/drawing/2014/main" id="{94E861ED-CF84-AF40-5A4E-1B8C8010D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06" y="1084427"/>
            <a:ext cx="3610181" cy="2033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28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90BE-EAD3-3F64-2768-FFA076D60094}"/>
              </a:ext>
            </a:extLst>
          </p:cNvPr>
          <p:cNvSpPr>
            <a:spLocks noGrp="1"/>
          </p:cNvSpPr>
          <p:nvPr>
            <p:ph type="title"/>
          </p:nvPr>
        </p:nvSpPr>
        <p:spPr>
          <a:xfrm>
            <a:off x="5387249" y="345440"/>
            <a:ext cx="5978072" cy="970450"/>
          </a:xfrm>
        </p:spPr>
        <p:txBody>
          <a:bodyPr vert="horz" lIns="91440" tIns="45720" rIns="91440" bIns="45720" rtlCol="0" anchor="ctr">
            <a:normAutofit/>
          </a:bodyPr>
          <a:lstStyle/>
          <a:p>
            <a:r>
              <a:rPr lang="en-US" b="0" dirty="0"/>
              <a:t>Spirit vs. Flesh</a:t>
            </a:r>
          </a:p>
        </p:txBody>
      </p:sp>
      <p:pic>
        <p:nvPicPr>
          <p:cNvPr id="7170" name="Picture 2" descr="Celery Stick – ISLAND ORGANICS BALI">
            <a:extLst>
              <a:ext uri="{FF2B5EF4-FFF2-40B4-BE49-F238E27FC236}">
                <a16:creationId xmlns:a16="http://schemas.microsoft.com/office/drawing/2014/main" id="{71431F06-1186-48D8-7DAF-767E99C6CF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a:stretch/>
        </p:blipFill>
        <p:spPr bwMode="auto">
          <a:xfrm>
            <a:off x="-10649" y="1"/>
            <a:ext cx="45716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40F9C3-4286-55FC-CE2E-5F686D3A2223}"/>
              </a:ext>
            </a:extLst>
          </p:cNvPr>
          <p:cNvSpPr txBox="1"/>
          <p:nvPr/>
        </p:nvSpPr>
        <p:spPr>
          <a:xfrm>
            <a:off x="4998720" y="1844210"/>
            <a:ext cx="6755130" cy="4248149"/>
          </a:xfrm>
          <a:prstGeom prst="rect">
            <a:avLst/>
          </a:prstGeom>
        </p:spPr>
        <p:txBody>
          <a:bodyPr vert="horz" lIns="91440" tIns="45720" rIns="91440" bIns="45720" rtlCol="0" anchor="ctr">
            <a:normAutofit fontScale="92500" lnSpcReduction="10000"/>
          </a:bodyPr>
          <a:lstStyle/>
          <a:p>
            <a:pPr>
              <a:spcBef>
                <a:spcPct val="20000"/>
              </a:spcBef>
              <a:spcAft>
                <a:spcPts val="600"/>
              </a:spcAft>
              <a:buClr>
                <a:srgbClr val="6BB116"/>
              </a:buClr>
              <a:buSzPct val="70000"/>
            </a:pPr>
            <a:r>
              <a:rPr lang="en-US" sz="2600" dirty="0">
                <a:ln>
                  <a:solidFill>
                    <a:schemeClr val="bg1">
                      <a:lumMod val="75000"/>
                      <a:lumOff val="25000"/>
                      <a:alpha val="10000"/>
                    </a:schemeClr>
                  </a:solidFill>
                </a:ln>
              </a:rPr>
              <a:t>So much of the struggle of life comes back to this ongoing struggle between our flesh and the spirit.</a:t>
            </a:r>
          </a:p>
          <a:p>
            <a:pPr>
              <a:spcBef>
                <a:spcPct val="20000"/>
              </a:spcBef>
              <a:spcAft>
                <a:spcPts val="600"/>
              </a:spcAft>
              <a:buClr>
                <a:srgbClr val="6BB116"/>
              </a:buClr>
              <a:buSzPct val="70000"/>
            </a:pPr>
            <a:endParaRPr lang="en-US" sz="1500" dirty="0">
              <a:ln>
                <a:solidFill>
                  <a:schemeClr val="bg1">
                    <a:lumMod val="75000"/>
                    <a:lumOff val="25000"/>
                    <a:alpha val="10000"/>
                  </a:schemeClr>
                </a:solidFill>
              </a:ln>
            </a:endParaRPr>
          </a:p>
          <a:p>
            <a:pPr>
              <a:spcBef>
                <a:spcPct val="20000"/>
              </a:spcBef>
              <a:spcAft>
                <a:spcPts val="600"/>
              </a:spcAft>
              <a:buClr>
                <a:srgbClr val="6BB116"/>
              </a:buClr>
              <a:buSzPct val="70000"/>
            </a:pPr>
            <a:r>
              <a:rPr lang="en-US" sz="2600" dirty="0">
                <a:ln>
                  <a:solidFill>
                    <a:schemeClr val="bg1">
                      <a:lumMod val="75000"/>
                      <a:lumOff val="25000"/>
                      <a:alpha val="10000"/>
                    </a:schemeClr>
                  </a:solidFill>
                </a:ln>
              </a:rPr>
              <a:t>In the same way that we can’t remove the fiber from a stalk of celery, so we cannot remove sin from these bodies of flesh. We fall short of the glory of God. We sin.</a:t>
            </a:r>
          </a:p>
          <a:p>
            <a:pPr>
              <a:spcBef>
                <a:spcPct val="20000"/>
              </a:spcBef>
              <a:spcAft>
                <a:spcPts val="600"/>
              </a:spcAft>
              <a:buClr>
                <a:srgbClr val="6BB116"/>
              </a:buClr>
              <a:buSzPct val="70000"/>
            </a:pPr>
            <a:endParaRPr lang="en-US" sz="1500" dirty="0">
              <a:ln>
                <a:solidFill>
                  <a:schemeClr val="bg1">
                    <a:lumMod val="75000"/>
                    <a:lumOff val="25000"/>
                    <a:alpha val="10000"/>
                  </a:schemeClr>
                </a:solidFill>
              </a:ln>
            </a:endParaRPr>
          </a:p>
          <a:p>
            <a:r>
              <a:rPr lang="en-US" sz="2600" dirty="0"/>
              <a:t>“Not being good enough” triggers </a:t>
            </a:r>
            <a:r>
              <a:rPr lang="en-US" sz="2600" dirty="0">
                <a:solidFill>
                  <a:srgbClr val="FF0000"/>
                </a:solidFill>
              </a:rPr>
              <a:t>SHAME</a:t>
            </a:r>
            <a:r>
              <a:rPr lang="en-US" sz="2600" dirty="0"/>
              <a:t>. And what does human nature do with shame? We naturally hide.</a:t>
            </a:r>
          </a:p>
          <a:p>
            <a:pPr marL="285750" indent="-285750">
              <a:spcBef>
                <a:spcPct val="20000"/>
              </a:spcBef>
              <a:spcAft>
                <a:spcPts val="600"/>
              </a:spcAft>
              <a:buClr>
                <a:srgbClr val="6BB116"/>
              </a:buClr>
              <a:buSzPct val="70000"/>
              <a:buFont typeface="Arial" panose="020B0604020202020204" pitchFamily="34" charset="0"/>
              <a:buChar char="•"/>
            </a:pP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381771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DBDCFB-43E2-220A-33D7-12BD58C14BDE}"/>
              </a:ext>
            </a:extLst>
          </p:cNvPr>
          <p:cNvSpPr txBox="1"/>
          <p:nvPr/>
        </p:nvSpPr>
        <p:spPr>
          <a:xfrm>
            <a:off x="119921" y="428157"/>
            <a:ext cx="5858830" cy="6429843"/>
          </a:xfrm>
          <a:prstGeom prst="rect">
            <a:avLst/>
          </a:prstGeom>
        </p:spPr>
        <p:txBody>
          <a:bodyPr vert="horz" lIns="91440" tIns="45720" rIns="91440" bIns="45720" rtlCol="0" anchor="t">
            <a:noAutofit/>
          </a:bodyPr>
          <a:lstStyle/>
          <a:p>
            <a:pPr algn="ctr">
              <a:lnSpc>
                <a:spcPct val="90000"/>
              </a:lnSpc>
              <a:spcBef>
                <a:spcPct val="20000"/>
              </a:spcBef>
              <a:spcAft>
                <a:spcPts val="600"/>
              </a:spcAft>
              <a:buClr>
                <a:schemeClr val="tx2"/>
              </a:buClr>
              <a:buSzPct val="70000"/>
              <a:buFont typeface="Wingdings 2" charset="2"/>
            </a:pPr>
            <a:r>
              <a:rPr lang="en-US" b="1" i="0" baseline="30000" dirty="0">
                <a:ln>
                  <a:solidFill>
                    <a:schemeClr val="bg1">
                      <a:lumMod val="75000"/>
                      <a:lumOff val="25000"/>
                      <a:alpha val="10000"/>
                    </a:schemeClr>
                  </a:solidFill>
                </a:ln>
                <a:effectLst>
                  <a:outerShdw blurRad="9525" dist="25400" dir="14640000" algn="tl" rotWithShape="0">
                    <a:schemeClr val="bg1">
                      <a:alpha val="30000"/>
                    </a:schemeClr>
                  </a:outerShdw>
                </a:effectLst>
              </a:rPr>
              <a:t>16 </a:t>
            </a: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“For God so loved the world, that he gave his only Son,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that whoever believes in him should</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 not perish but have eternal life. </a:t>
            </a:r>
          </a:p>
          <a:p>
            <a:pPr algn="ctr">
              <a:lnSpc>
                <a:spcPct val="90000"/>
              </a:lnSpc>
              <a:spcBef>
                <a:spcPct val="20000"/>
              </a:spcBef>
              <a:spcAft>
                <a:spcPts val="600"/>
              </a:spcAft>
              <a:buClr>
                <a:schemeClr val="tx2"/>
              </a:buClr>
              <a:buSzPct val="70000"/>
              <a:buFont typeface="Wingdings 2" charset="2"/>
            </a:pPr>
            <a:r>
              <a:rPr lang="en-US" b="1" i="0" baseline="30000" dirty="0">
                <a:ln>
                  <a:solidFill>
                    <a:schemeClr val="bg1">
                      <a:lumMod val="75000"/>
                      <a:lumOff val="25000"/>
                      <a:alpha val="10000"/>
                    </a:schemeClr>
                  </a:solidFill>
                </a:ln>
                <a:effectLst>
                  <a:outerShdw blurRad="9525" dist="25400" dir="14640000" algn="tl" rotWithShape="0">
                    <a:schemeClr val="bg1">
                      <a:alpha val="30000"/>
                    </a:schemeClr>
                  </a:outerShdw>
                </a:effectLst>
              </a:rPr>
              <a:t>17 </a:t>
            </a: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For God did not send his Son into the world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to condemn the world,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but in order that the world might be  saved through him</a:t>
            </a: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rPr>
              <a:t>…</a:t>
            </a:r>
            <a:endPar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gn="ctr">
              <a:lnSpc>
                <a:spcPct val="90000"/>
              </a:lnSpc>
              <a:spcBef>
                <a:spcPct val="20000"/>
              </a:spcBef>
              <a:spcAft>
                <a:spcPts val="600"/>
              </a:spcAft>
              <a:buClr>
                <a:schemeClr val="tx2"/>
              </a:buClr>
              <a:buSzPct val="70000"/>
              <a:buFont typeface="Wingdings 2" charset="2"/>
            </a:pPr>
            <a:r>
              <a:rPr lang="en-US" b="1" i="0" baseline="30000" dirty="0">
                <a:ln>
                  <a:solidFill>
                    <a:schemeClr val="bg1">
                      <a:lumMod val="75000"/>
                      <a:lumOff val="25000"/>
                      <a:alpha val="10000"/>
                    </a:schemeClr>
                  </a:solidFill>
                </a:ln>
                <a:effectLst>
                  <a:outerShdw blurRad="9525" dist="25400" dir="14640000" algn="tl" rotWithShape="0">
                    <a:schemeClr val="bg1">
                      <a:alpha val="30000"/>
                    </a:schemeClr>
                  </a:outerShdw>
                </a:effectLst>
              </a:rPr>
              <a:t>19 </a:t>
            </a: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And this is the judgment: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the light has come into the world,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and people loved the darkness</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 rather than the light because their works were  evil. </a:t>
            </a:r>
          </a:p>
          <a:p>
            <a:pPr algn="ctr">
              <a:lnSpc>
                <a:spcPct val="90000"/>
              </a:lnSpc>
              <a:spcBef>
                <a:spcPct val="20000"/>
              </a:spcBef>
              <a:spcAft>
                <a:spcPts val="600"/>
              </a:spcAft>
              <a:buClr>
                <a:schemeClr val="tx2"/>
              </a:buClr>
              <a:buSzPct val="70000"/>
              <a:buFont typeface="Wingdings 2" charset="2"/>
            </a:pPr>
            <a:r>
              <a:rPr lang="en-US" b="1" i="0" baseline="3000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20 </a:t>
            </a:r>
            <a:r>
              <a:rPr lang="en-US"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For everyone who does wicked things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hates the light and does not come to the light,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lest his works should be exposed. </a:t>
            </a:r>
          </a:p>
          <a:p>
            <a:pPr algn="ctr">
              <a:lnSpc>
                <a:spcPct val="90000"/>
              </a:lnSpc>
              <a:spcBef>
                <a:spcPct val="20000"/>
              </a:spcBef>
              <a:spcAft>
                <a:spcPts val="600"/>
              </a:spcAft>
              <a:buClr>
                <a:schemeClr val="tx2"/>
              </a:buClr>
              <a:buSzPct val="70000"/>
              <a:buFont typeface="Wingdings 2" charset="2"/>
            </a:pPr>
            <a:r>
              <a:rPr lang="en-US" b="1" i="0" baseline="30000" dirty="0">
                <a:ln>
                  <a:solidFill>
                    <a:schemeClr val="bg1">
                      <a:lumMod val="75000"/>
                      <a:lumOff val="25000"/>
                      <a:alpha val="10000"/>
                    </a:schemeClr>
                  </a:solidFill>
                </a:ln>
                <a:effectLst>
                  <a:outerShdw blurRad="9525" dist="25400" dir="14640000" algn="tl" rotWithShape="0">
                    <a:schemeClr val="bg1">
                      <a:alpha val="30000"/>
                    </a:schemeClr>
                  </a:outerShdw>
                </a:effectLst>
              </a:rPr>
              <a:t>21 </a:t>
            </a: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But whoever does what is true  comes to the light,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so that it may be clearly seen </a:t>
            </a:r>
          </a:p>
          <a:p>
            <a:pPr algn="ctr">
              <a:lnSpc>
                <a:spcPct val="90000"/>
              </a:lnSpc>
              <a:spcBef>
                <a:spcPct val="20000"/>
              </a:spcBef>
              <a:spcAft>
                <a:spcPts val="600"/>
              </a:spcAft>
              <a:buClr>
                <a:schemeClr val="tx2"/>
              </a:buClr>
              <a:buSzPct val="70000"/>
              <a:buFont typeface="Wingdings 2" charset="2"/>
            </a:pPr>
            <a:r>
              <a:rPr lang="en-US" b="0" i="0" dirty="0">
                <a:ln>
                  <a:solidFill>
                    <a:schemeClr val="bg1">
                      <a:lumMod val="75000"/>
                      <a:lumOff val="25000"/>
                      <a:alpha val="10000"/>
                    </a:schemeClr>
                  </a:solidFill>
                </a:ln>
                <a:effectLst>
                  <a:outerShdw blurRad="9525" dist="25400" dir="14640000" algn="tl" rotWithShape="0">
                    <a:schemeClr val="bg1">
                      <a:alpha val="30000"/>
                    </a:schemeClr>
                  </a:outerShdw>
                </a:effectLst>
              </a:rPr>
              <a:t>that his works have been carried out in God.”</a:t>
            </a:r>
            <a:endParaRPr lang="en-US"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pic>
        <p:nvPicPr>
          <p:cNvPr id="2050" name="Picture 2">
            <a:extLst>
              <a:ext uri="{FF2B5EF4-FFF2-40B4-BE49-F238E27FC236}">
                <a16:creationId xmlns:a16="http://schemas.microsoft.com/office/drawing/2014/main" id="{AE376C3C-0F92-85FB-2209-FFE3D7D7A6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5" r="12662"/>
          <a:stretch/>
        </p:blipFill>
        <p:spPr bwMode="auto">
          <a:xfrm>
            <a:off x="6213250" y="628649"/>
            <a:ext cx="5107866" cy="4647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264EFC-55EC-539D-4198-4CDD5D6AA2AC}"/>
              </a:ext>
            </a:extLst>
          </p:cNvPr>
          <p:cNvSpPr>
            <a:spLocks noGrp="1"/>
          </p:cNvSpPr>
          <p:nvPr>
            <p:ph type="title"/>
          </p:nvPr>
        </p:nvSpPr>
        <p:spPr>
          <a:xfrm>
            <a:off x="7413507" y="5657226"/>
            <a:ext cx="2707352" cy="572125"/>
          </a:xfrm>
        </p:spPr>
        <p:txBody>
          <a:bodyPr vert="horz" lIns="91440" tIns="45720" rIns="91440" bIns="45720" rtlCol="0" anchor="b">
            <a:normAutofit/>
          </a:bodyPr>
          <a:lstStyle/>
          <a:p>
            <a:r>
              <a:rPr lang="en-US" sz="2800" b="0" dirty="0">
                <a:solidFill>
                  <a:schemeClr val="tx1"/>
                </a:solidFill>
              </a:rPr>
              <a:t>John 3:16-21</a:t>
            </a:r>
          </a:p>
        </p:txBody>
      </p:sp>
    </p:spTree>
    <p:extLst>
      <p:ext uri="{BB962C8B-B14F-4D97-AF65-F5344CB8AC3E}">
        <p14:creationId xmlns:p14="http://schemas.microsoft.com/office/powerpoint/2010/main" val="3464618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21A6A6-B96F-FDC6-CB3D-73B8D5A48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45" r="20144"/>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EC7E56-EA64-D85A-C6EE-B62D0E798C1A}"/>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lnSpc>
                <a:spcPct val="90000"/>
              </a:lnSpc>
            </a:pPr>
            <a:br>
              <a:rPr lang="en-US" sz="3200"/>
            </a:br>
            <a:endParaRPr lang="en-US" sz="3200"/>
          </a:p>
        </p:txBody>
      </p:sp>
      <p:sp>
        <p:nvSpPr>
          <p:cNvPr id="3" name="TextBox 2">
            <a:extLst>
              <a:ext uri="{FF2B5EF4-FFF2-40B4-BE49-F238E27FC236}">
                <a16:creationId xmlns:a16="http://schemas.microsoft.com/office/drawing/2014/main" id="{460EFE3A-E770-5080-8899-79D75AD11311}"/>
              </a:ext>
            </a:extLst>
          </p:cNvPr>
          <p:cNvSpPr txBox="1"/>
          <p:nvPr/>
        </p:nvSpPr>
        <p:spPr>
          <a:xfrm>
            <a:off x="6415790" y="404734"/>
            <a:ext cx="5426440" cy="6041035"/>
          </a:xfrm>
          <a:prstGeom prst="rect">
            <a:avLst/>
          </a:prstGeom>
        </p:spPr>
        <p:txBody>
          <a:bodyPr vert="horz" lIns="91440" tIns="45720" rIns="91440" bIns="45720" rtlCol="0" anchor="t">
            <a:normAutofit/>
          </a:bodyPr>
          <a:lstStyle/>
          <a:p>
            <a:pPr algn="ctr">
              <a:lnSpc>
                <a:spcPct val="90000"/>
              </a:lnSpc>
              <a:spcBef>
                <a:spcPct val="20000"/>
              </a:spcBef>
              <a:spcAft>
                <a:spcPts val="600"/>
              </a:spcAft>
              <a:buClr>
                <a:schemeClr val="tx2"/>
              </a:buClr>
              <a:buSzPct val="70000"/>
              <a:buFont typeface="Wingdings 2" charset="2"/>
            </a:pPr>
            <a:r>
              <a:rPr lang="en-US" sz="2800" dirty="0">
                <a:ln>
                  <a:solidFill>
                    <a:schemeClr val="bg1">
                      <a:lumMod val="75000"/>
                      <a:lumOff val="25000"/>
                      <a:alpha val="10000"/>
                    </a:schemeClr>
                  </a:solidFill>
                </a:ln>
                <a:solidFill>
                  <a:srgbClr val="FFC000"/>
                </a:solidFill>
                <a:effectLst>
                  <a:outerShdw blurRad="9525" dist="25400" dir="14640000" algn="tl" rotWithShape="0">
                    <a:schemeClr val="bg1">
                      <a:alpha val="30000"/>
                    </a:schemeClr>
                  </a:outerShdw>
                </a:effectLst>
              </a:rPr>
              <a:t>God’s way is CONFESSION. </a:t>
            </a:r>
          </a:p>
          <a:p>
            <a:pPr algn="ctr">
              <a:lnSpc>
                <a:spcPct val="90000"/>
              </a:lnSpc>
              <a:spcBef>
                <a:spcPct val="20000"/>
              </a:spcBef>
              <a:spcAft>
                <a:spcPts val="600"/>
              </a:spcAft>
              <a:buClr>
                <a:schemeClr val="tx2"/>
              </a:buClr>
              <a:buSzPct val="70000"/>
              <a:buFont typeface="Wingdings 2" charset="2"/>
            </a:pPr>
            <a:endParaRPr lang="en-US" sz="2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buFont typeface="Wingdings 2" charset="2"/>
            </a:pP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I Jn. 1:9 “</a:t>
            </a:r>
            <a:r>
              <a:rPr lang="en-US" sz="2200" i="1" dirty="0">
                <a:ln>
                  <a:solidFill>
                    <a:schemeClr val="bg1">
                      <a:lumMod val="75000"/>
                      <a:lumOff val="25000"/>
                      <a:alpha val="10000"/>
                    </a:schemeClr>
                  </a:solidFill>
                </a:ln>
                <a:effectLst>
                  <a:outerShdw blurRad="9525" dist="25400" dir="14640000" algn="tl" rotWithShape="0">
                    <a:schemeClr val="bg1">
                      <a:alpha val="30000"/>
                    </a:schemeClr>
                  </a:outerShdw>
                </a:effectLst>
              </a:rPr>
              <a:t>If we confess our sins, He is faithful and just to forgive us our sins and to cleanse us from all unrighteousness.” </a:t>
            </a:r>
          </a:p>
          <a:p>
            <a:pPr>
              <a:lnSpc>
                <a:spcPct val="90000"/>
              </a:lnSpc>
              <a:spcBef>
                <a:spcPct val="20000"/>
              </a:spcBef>
              <a:spcAft>
                <a:spcPts val="600"/>
              </a:spcAft>
              <a:buClr>
                <a:schemeClr val="tx2"/>
              </a:buClr>
              <a:buSzPct val="70000"/>
              <a:buFont typeface="Wingdings 2" charset="2"/>
            </a:pPr>
            <a:endPar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buFont typeface="Wingdings 2" charset="2"/>
            </a:pP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We find relief from our shame with the simple act of confessing our sin. </a:t>
            </a:r>
          </a:p>
          <a:p>
            <a:pPr>
              <a:lnSpc>
                <a:spcPct val="90000"/>
              </a:lnSpc>
              <a:spcBef>
                <a:spcPct val="20000"/>
              </a:spcBef>
              <a:spcAft>
                <a:spcPts val="600"/>
              </a:spcAft>
              <a:buClr>
                <a:schemeClr val="tx2"/>
              </a:buClr>
              <a:buSzPct val="70000"/>
              <a:buFont typeface="Wingdings 2" charset="2"/>
            </a:pPr>
            <a:endPar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buFont typeface="Wingdings 2" charset="2"/>
            </a:pP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You and I need to practice confession so that we are familiar with what to do with the ugly things that crop up in our own lives. When we are comfortable owning our sin through confession, we know exactly where to lead others when we see them struggling with the shame of sin.</a:t>
            </a:r>
          </a:p>
          <a:p>
            <a:pPr>
              <a:lnSpc>
                <a:spcPct val="90000"/>
              </a:lnSpc>
              <a:spcBef>
                <a:spcPct val="20000"/>
              </a:spcBef>
              <a:spcAft>
                <a:spcPts val="600"/>
              </a:spcAft>
              <a:buClr>
                <a:schemeClr val="tx2"/>
              </a:buClr>
              <a:buSzPct val="70000"/>
              <a:buFont typeface="Wingdings 2" charset="2"/>
            </a:pPr>
            <a:endPar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3161293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1F9A-DDEB-7B05-C6F6-2DBD06386555}"/>
              </a:ext>
            </a:extLst>
          </p:cNvPr>
          <p:cNvSpPr>
            <a:spLocks noGrp="1"/>
          </p:cNvSpPr>
          <p:nvPr>
            <p:ph type="title"/>
          </p:nvPr>
        </p:nvSpPr>
        <p:spPr>
          <a:xfrm>
            <a:off x="913795" y="609601"/>
            <a:ext cx="10353761" cy="704850"/>
          </a:xfrm>
        </p:spPr>
        <p:txBody>
          <a:bodyPr/>
          <a:lstStyle/>
          <a:p>
            <a:r>
              <a:rPr lang="en-US" b="0" dirty="0"/>
              <a:t>Bedrock #3:  </a:t>
            </a:r>
            <a:r>
              <a:rPr lang="en-US" b="0" dirty="0">
                <a:solidFill>
                  <a:srgbClr val="FFC000"/>
                </a:solidFill>
              </a:rPr>
              <a:t>Grace</a:t>
            </a:r>
          </a:p>
        </p:txBody>
      </p:sp>
      <p:sp>
        <p:nvSpPr>
          <p:cNvPr id="3" name="TextBox 2">
            <a:extLst>
              <a:ext uri="{FF2B5EF4-FFF2-40B4-BE49-F238E27FC236}">
                <a16:creationId xmlns:a16="http://schemas.microsoft.com/office/drawing/2014/main" id="{F74EDFE0-1CD0-1439-4859-6D01162F857A}"/>
              </a:ext>
            </a:extLst>
          </p:cNvPr>
          <p:cNvSpPr txBox="1"/>
          <p:nvPr/>
        </p:nvSpPr>
        <p:spPr>
          <a:xfrm>
            <a:off x="1081790" y="1844415"/>
            <a:ext cx="10028420" cy="4062651"/>
          </a:xfrm>
          <a:prstGeom prst="rect">
            <a:avLst/>
          </a:prstGeom>
          <a:noFill/>
        </p:spPr>
        <p:txBody>
          <a:bodyPr wrap="square" rtlCol="0">
            <a:spAutoFit/>
          </a:bodyPr>
          <a:lstStyle/>
          <a:p>
            <a:pPr algn="ctr"/>
            <a:r>
              <a:rPr lang="en-US" sz="2400" i="1" dirty="0"/>
              <a:t>What does grace look like in everyday living?!</a:t>
            </a:r>
          </a:p>
          <a:p>
            <a:endParaRPr lang="en-US" dirty="0"/>
          </a:p>
          <a:p>
            <a:r>
              <a:rPr lang="en-US" sz="2000" dirty="0"/>
              <a:t>“Unmerited favor” – treated with love or kindness when we obviously do not deserve it</a:t>
            </a:r>
          </a:p>
          <a:p>
            <a:endParaRPr lang="en-US" sz="2000" dirty="0"/>
          </a:p>
          <a:p>
            <a:r>
              <a:rPr lang="en-US" sz="2000" dirty="0"/>
              <a:t>Romans 5:20-21 from The Message:</a:t>
            </a:r>
          </a:p>
          <a:p>
            <a:endParaRPr lang="en-US" sz="2000" dirty="0"/>
          </a:p>
          <a:p>
            <a:pPr lvl="1" algn="ctr"/>
            <a:r>
              <a:rPr lang="en-US" sz="2200" b="1" i="1" baseline="30000" dirty="0">
                <a:effectLst/>
                <a:latin typeface="system-ui"/>
              </a:rPr>
              <a:t>20-21 </a:t>
            </a:r>
            <a:r>
              <a:rPr lang="en-US" sz="2200" b="0" i="1" dirty="0">
                <a:effectLst/>
                <a:latin typeface="system-ui"/>
              </a:rPr>
              <a:t>All that passing laws against sin did was produce more lawbreakers.</a:t>
            </a:r>
          </a:p>
          <a:p>
            <a:pPr lvl="1" algn="ctr"/>
            <a:r>
              <a:rPr lang="en-US" sz="2200" b="0" i="1" dirty="0">
                <a:solidFill>
                  <a:srgbClr val="FFC000"/>
                </a:solidFill>
                <a:effectLst/>
                <a:latin typeface="system-ui"/>
              </a:rPr>
              <a:t>But sin didn’t, and doesn’t, have a chance in competition with </a:t>
            </a:r>
          </a:p>
          <a:p>
            <a:pPr lvl="1" algn="ctr"/>
            <a:r>
              <a:rPr lang="en-US" sz="2200" b="0" i="1" dirty="0">
                <a:solidFill>
                  <a:srgbClr val="FFC000"/>
                </a:solidFill>
                <a:effectLst/>
                <a:latin typeface="system-ui"/>
              </a:rPr>
              <a:t>the aggressive forgiveness we call grace. </a:t>
            </a:r>
          </a:p>
          <a:p>
            <a:pPr lvl="1" algn="ctr"/>
            <a:r>
              <a:rPr lang="en-US" sz="2200" b="0" i="1" dirty="0">
                <a:effectLst/>
                <a:latin typeface="system-ui"/>
              </a:rPr>
              <a:t>When it’s sin versus grace, grace wins hands down…!</a:t>
            </a:r>
          </a:p>
          <a:p>
            <a:endParaRPr lang="en-US" sz="2400" i="1" dirty="0">
              <a:latin typeface="system-ui"/>
            </a:endParaRPr>
          </a:p>
          <a:p>
            <a:r>
              <a:rPr lang="en-US" sz="2400" dirty="0">
                <a:latin typeface="system-ui"/>
              </a:rPr>
              <a:t>The Kingdom of this World is so full of </a:t>
            </a:r>
            <a:r>
              <a:rPr lang="en-US" sz="2400" dirty="0">
                <a:solidFill>
                  <a:srgbClr val="FF0000"/>
                </a:solidFill>
                <a:latin typeface="system-ui"/>
              </a:rPr>
              <a:t>un-grace</a:t>
            </a:r>
            <a:r>
              <a:rPr lang="en-US" sz="2400" dirty="0">
                <a:latin typeface="system-ui"/>
              </a:rPr>
              <a:t>; we need to show grace!</a:t>
            </a:r>
            <a:endParaRPr lang="en-US" sz="2400" dirty="0"/>
          </a:p>
        </p:txBody>
      </p:sp>
    </p:spTree>
    <p:extLst>
      <p:ext uri="{BB962C8B-B14F-4D97-AF65-F5344CB8AC3E}">
        <p14:creationId xmlns:p14="http://schemas.microsoft.com/office/powerpoint/2010/main" val="1314325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C631-74BA-4E06-4FDD-A2F5A7EEE8DE}"/>
              </a:ext>
            </a:extLst>
          </p:cNvPr>
          <p:cNvSpPr>
            <a:spLocks noGrp="1"/>
          </p:cNvSpPr>
          <p:nvPr>
            <p:ph type="title"/>
          </p:nvPr>
        </p:nvSpPr>
        <p:spPr>
          <a:xfrm>
            <a:off x="919117" y="144563"/>
            <a:ext cx="10353762" cy="970450"/>
          </a:xfrm>
        </p:spPr>
        <p:txBody>
          <a:bodyPr>
            <a:noAutofit/>
          </a:bodyPr>
          <a:lstStyle/>
          <a:p>
            <a:r>
              <a:rPr lang="en-US" sz="3200" b="0" dirty="0"/>
              <a:t>“Hope in this Broken-Down World” </a:t>
            </a:r>
            <a:br>
              <a:rPr lang="en-US" sz="3200" b="0" dirty="0"/>
            </a:br>
            <a:r>
              <a:rPr lang="en-US" sz="3200" b="0" dirty="0"/>
              <a:t>by Paul David Tripp</a:t>
            </a:r>
          </a:p>
        </p:txBody>
      </p:sp>
      <p:sp>
        <p:nvSpPr>
          <p:cNvPr id="3" name="TextBox 2">
            <a:extLst>
              <a:ext uri="{FF2B5EF4-FFF2-40B4-BE49-F238E27FC236}">
                <a16:creationId xmlns:a16="http://schemas.microsoft.com/office/drawing/2014/main" id="{B170EC6C-7D7D-27F3-1482-A8D9AEA2723B}"/>
              </a:ext>
            </a:extLst>
          </p:cNvPr>
          <p:cNvSpPr txBox="1"/>
          <p:nvPr/>
        </p:nvSpPr>
        <p:spPr>
          <a:xfrm>
            <a:off x="647073" y="1327347"/>
            <a:ext cx="10897849" cy="5232202"/>
          </a:xfrm>
          <a:prstGeom prst="rect">
            <a:avLst/>
          </a:prstGeom>
          <a:noFill/>
        </p:spPr>
        <p:txBody>
          <a:bodyPr wrap="square" rtlCol="0">
            <a:spAutoFit/>
          </a:bodyPr>
          <a:lstStyle/>
          <a:p>
            <a:r>
              <a:rPr lang="en-US" sz="2000" dirty="0">
                <a:effectLst/>
                <a:latin typeface="Aptos" panose="020B0004020202020204" pitchFamily="34" charset="0"/>
                <a:ea typeface="Aptos" panose="020B0004020202020204" pitchFamily="34" charset="0"/>
                <a:cs typeface="Arial" panose="020B0604020202020204" pitchFamily="34" charset="0"/>
              </a:rPr>
              <a:t>“In its refusal to minimize, diminish, or deny the harsh realities of this broken-down [world], the Bible calls us to face the facts. [</a:t>
            </a:r>
            <a:r>
              <a:rPr lang="en-US" sz="2000" i="1" dirty="0">
                <a:effectLst/>
                <a:latin typeface="Aptos" panose="020B0004020202020204" pitchFamily="34" charset="0"/>
                <a:ea typeface="Aptos" panose="020B0004020202020204" pitchFamily="34" charset="0"/>
                <a:cs typeface="Arial" panose="020B0604020202020204" pitchFamily="34" charset="0"/>
              </a:rPr>
              <a:t>call a spade a spade!]  </a:t>
            </a:r>
            <a:r>
              <a:rPr lang="en-US" sz="2000" dirty="0">
                <a:effectLst/>
                <a:latin typeface="Aptos" panose="020B0004020202020204" pitchFamily="34" charset="0"/>
                <a:ea typeface="Aptos" panose="020B0004020202020204" pitchFamily="34" charset="0"/>
                <a:cs typeface="Arial" panose="020B0604020202020204" pitchFamily="34" charset="0"/>
              </a:rPr>
              <a:t>However, no child of God can get by recognizing only his or her identity as sinner. </a:t>
            </a:r>
            <a:r>
              <a:rPr lang="en-US" sz="2000" u="sng" dirty="0">
                <a:effectLst/>
                <a:latin typeface="Aptos" panose="020B0004020202020204" pitchFamily="34" charset="0"/>
                <a:ea typeface="Aptos" panose="020B0004020202020204" pitchFamily="34" charset="0"/>
                <a:cs typeface="Arial" panose="020B0604020202020204" pitchFamily="34" charset="0"/>
              </a:rPr>
              <a:t>The weight of it will defeat you</a:t>
            </a:r>
            <a:r>
              <a:rPr lang="en-US" sz="2000" dirty="0">
                <a:effectLst/>
                <a:latin typeface="Aptos" panose="020B0004020202020204" pitchFamily="34" charset="0"/>
                <a:ea typeface="Aptos" panose="020B0004020202020204" pitchFamily="34" charset="0"/>
                <a:cs typeface="Arial" panose="020B0604020202020204" pitchFamily="34" charset="0"/>
              </a:rPr>
              <a:t>. </a:t>
            </a:r>
            <a:r>
              <a:rPr lang="en-US" sz="2000" dirty="0">
                <a:solidFill>
                  <a:srgbClr val="FFC000"/>
                </a:solidFill>
                <a:effectLst/>
                <a:latin typeface="Aptos" panose="020B0004020202020204" pitchFamily="34" charset="0"/>
                <a:ea typeface="Aptos" panose="020B0004020202020204" pitchFamily="34" charset="0"/>
                <a:cs typeface="Arial" panose="020B0604020202020204" pitchFamily="34" charset="0"/>
              </a:rPr>
              <a:t>But you are more than a sinner: you are also a child of grace</a:t>
            </a:r>
            <a:r>
              <a:rPr lang="en-US" sz="2000" dirty="0">
                <a:effectLst/>
                <a:latin typeface="Aptos" panose="020B0004020202020204" pitchFamily="34" charset="0"/>
                <a:ea typeface="Aptos" panose="020B0004020202020204" pitchFamily="34" charset="0"/>
                <a:cs typeface="Arial" panose="020B0604020202020204" pitchFamily="34" charset="0"/>
              </a:rPr>
              <a:t>. These two identities must be held in a healthy tension and balance. </a:t>
            </a:r>
            <a:r>
              <a:rPr lang="en-US" sz="2000" b="1" dirty="0">
                <a:solidFill>
                  <a:srgbClr val="FFC000"/>
                </a:solidFill>
                <a:effectLst/>
                <a:latin typeface="Aptos" panose="020B0004020202020204" pitchFamily="34" charset="0"/>
                <a:ea typeface="Aptos" panose="020B0004020202020204" pitchFamily="34" charset="0"/>
                <a:cs typeface="Arial" panose="020B0604020202020204" pitchFamily="34" charset="0"/>
              </a:rPr>
              <a:t>Only the person who is deeply aware of his sin gets excited about grace, and only grace can give you the courage to humbly face the enormity of your sin and the brokenness of this world.”</a:t>
            </a:r>
          </a:p>
          <a:p>
            <a:pPr algn="ctr"/>
            <a:endParaRPr lang="en-US" dirty="0">
              <a:latin typeface="Aptos" panose="020B0004020202020204" pitchFamily="34" charset="0"/>
              <a:cs typeface="Arial" panose="020B0604020202020204" pitchFamily="34" charset="0"/>
            </a:endParaRPr>
          </a:p>
          <a:p>
            <a:pPr algn="ctr"/>
            <a:r>
              <a:rPr lang="en-US" dirty="0">
                <a:latin typeface="Aptos" panose="020B0004020202020204" pitchFamily="34" charset="0"/>
                <a:cs typeface="Arial" panose="020B0604020202020204" pitchFamily="34" charset="0"/>
              </a:rPr>
              <a:t>		John Newton’s famous quote:  </a:t>
            </a:r>
          </a:p>
          <a:p>
            <a:pPr algn="ctr"/>
            <a:endParaRPr lang="en-US" dirty="0">
              <a:latin typeface="Aptos" panose="020B0004020202020204" pitchFamily="34" charset="0"/>
              <a:cs typeface="Arial" panose="020B0604020202020204" pitchFamily="34" charset="0"/>
            </a:endParaRPr>
          </a:p>
          <a:p>
            <a:pPr algn="ctr"/>
            <a:r>
              <a:rPr lang="en-US" sz="2800" dirty="0">
                <a:latin typeface="Goudy Old Style" panose="02020502050305020303" pitchFamily="18" charset="0"/>
                <a:cs typeface="Arial" panose="020B0604020202020204" pitchFamily="34" charset="0"/>
              </a:rPr>
              <a:t>		“Although my memory’s fading, </a:t>
            </a:r>
          </a:p>
          <a:p>
            <a:pPr algn="ctr"/>
            <a:r>
              <a:rPr lang="en-US" sz="2800" dirty="0">
                <a:latin typeface="Goudy Old Style" panose="02020502050305020303" pitchFamily="18" charset="0"/>
                <a:cs typeface="Arial" panose="020B0604020202020204" pitchFamily="34" charset="0"/>
              </a:rPr>
              <a:t>		I remember two things very clearly:  </a:t>
            </a:r>
          </a:p>
          <a:p>
            <a:pPr algn="ctr"/>
            <a:r>
              <a:rPr lang="en-US" sz="2800" dirty="0">
                <a:latin typeface="Goudy Old Style" panose="02020502050305020303" pitchFamily="18" charset="0"/>
                <a:cs typeface="Arial" panose="020B0604020202020204" pitchFamily="34" charset="0"/>
              </a:rPr>
              <a:t>			I am a great sinner, and Christ is a great Savior!”</a:t>
            </a:r>
          </a:p>
          <a:p>
            <a:pPr algn="ctr"/>
            <a:endParaRPr lang="en-US" dirty="0">
              <a:latin typeface="Aptos" panose="020B0004020202020204" pitchFamily="34" charset="0"/>
              <a:cs typeface="Arial" panose="020B0604020202020204" pitchFamily="34" charset="0"/>
            </a:endParaRPr>
          </a:p>
          <a:p>
            <a:pPr marL="285750" indent="-285750">
              <a:buFont typeface="Arial" panose="020B0604020202020204" pitchFamily="34" charset="0"/>
              <a:buChar char="•"/>
            </a:pPr>
            <a:endParaRPr lang="en-US" i="1" dirty="0">
              <a:solidFill>
                <a:srgbClr val="FFC000"/>
              </a:solidFill>
              <a:latin typeface="Aptos" panose="020B0004020202020204" pitchFamily="34" charset="0"/>
              <a:cs typeface="Arial" panose="020B0604020202020204" pitchFamily="34" charset="0"/>
            </a:endParaRPr>
          </a:p>
          <a:p>
            <a:pPr algn="ctr"/>
            <a:r>
              <a:rPr lang="en-US" sz="2000" b="1" i="1" dirty="0">
                <a:solidFill>
                  <a:srgbClr val="FFC000"/>
                </a:solidFill>
                <a:latin typeface="Aptos" panose="020B0004020202020204" pitchFamily="34" charset="0"/>
                <a:cs typeface="Arial" panose="020B0604020202020204" pitchFamily="34" charset="0"/>
              </a:rPr>
              <a:t>One of the most impacting things we have to offer those struggling in our worlds is GRACE.</a:t>
            </a:r>
            <a:endParaRPr lang="en-US" sz="2000" b="1" i="1" dirty="0">
              <a:solidFill>
                <a:srgbClr val="FFC000"/>
              </a:solidFill>
            </a:endParaRPr>
          </a:p>
        </p:txBody>
      </p:sp>
      <p:pic>
        <p:nvPicPr>
          <p:cNvPr id="3074" name="Picture 2">
            <a:extLst>
              <a:ext uri="{FF2B5EF4-FFF2-40B4-BE49-F238E27FC236}">
                <a16:creationId xmlns:a16="http://schemas.microsoft.com/office/drawing/2014/main" id="{27B9E9C8-7A71-BFE3-A273-900A6A9726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1" t="24167" r="7499" b="3056"/>
          <a:stretch/>
        </p:blipFill>
        <p:spPr bwMode="auto">
          <a:xfrm>
            <a:off x="1203930" y="3780549"/>
            <a:ext cx="1799715" cy="21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2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9DB2D-9659-39C1-8FE4-613756DAD16A}"/>
              </a:ext>
            </a:extLst>
          </p:cNvPr>
          <p:cNvSpPr txBox="1"/>
          <p:nvPr/>
        </p:nvSpPr>
        <p:spPr>
          <a:xfrm>
            <a:off x="933227" y="4294842"/>
            <a:ext cx="10373194" cy="2308324"/>
          </a:xfrm>
          <a:prstGeom prst="rect">
            <a:avLst/>
          </a:prstGeom>
          <a:noFill/>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solidFill>
                  <a:schemeClr val="tx1"/>
                </a:solidFill>
                <a:latin typeface="Abadi" panose="020B0604020104020204" pitchFamily="34" charset="0"/>
              </a:rPr>
              <a:t>The greatest realities in life are those which are unseen.</a:t>
            </a:r>
          </a:p>
          <a:p>
            <a:endParaRPr lang="en-US" dirty="0">
              <a:solidFill>
                <a:schemeClr val="tx1"/>
              </a:solidFill>
              <a:latin typeface="Abadi" panose="020B0604020104020204" pitchFamily="34" charset="0"/>
            </a:endParaRPr>
          </a:p>
          <a:p>
            <a:r>
              <a:rPr lang="en-US" dirty="0">
                <a:solidFill>
                  <a:schemeClr val="tx1"/>
                </a:solidFill>
                <a:latin typeface="Abadi" panose="020B0604020104020204" pitchFamily="34" charset="0"/>
              </a:rPr>
              <a:t>2 Cor. 4: 16-18 </a:t>
            </a:r>
            <a:r>
              <a:rPr lang="en-US" dirty="0">
                <a:solidFill>
                  <a:schemeClr val="tx1"/>
                </a:solidFill>
              </a:rPr>
              <a:t>- </a:t>
            </a:r>
            <a:r>
              <a:rPr lang="en-US" b="1" i="0" baseline="30000" dirty="0">
                <a:solidFill>
                  <a:schemeClr val="tx1"/>
                </a:solidFill>
                <a:effectLst/>
                <a:latin typeface="system-ui"/>
              </a:rPr>
              <a:t>16 </a:t>
            </a:r>
            <a:r>
              <a:rPr lang="en-US" b="0" i="0" dirty="0">
                <a:solidFill>
                  <a:schemeClr val="tx1"/>
                </a:solidFill>
                <a:effectLst/>
                <a:latin typeface="system-ui"/>
              </a:rPr>
              <a:t>So we do not lose heart. Though our outer self is wasting away, our inner self is being renewed day by day. </a:t>
            </a:r>
            <a:r>
              <a:rPr lang="en-US" b="1" i="0" baseline="30000" dirty="0">
                <a:solidFill>
                  <a:schemeClr val="tx1"/>
                </a:solidFill>
                <a:effectLst/>
                <a:latin typeface="system-ui"/>
              </a:rPr>
              <a:t>17 </a:t>
            </a:r>
            <a:r>
              <a:rPr lang="en-US" b="0" i="0" dirty="0">
                <a:solidFill>
                  <a:schemeClr val="tx1"/>
                </a:solidFill>
                <a:effectLst/>
                <a:latin typeface="system-ui"/>
              </a:rPr>
              <a:t>For this light momentary affliction is preparing for us an eternal weight of glory beyond all comparison, </a:t>
            </a:r>
            <a:r>
              <a:rPr lang="en-US" b="1" i="0" baseline="30000" dirty="0">
                <a:solidFill>
                  <a:schemeClr val="tx1"/>
                </a:solidFill>
                <a:effectLst/>
                <a:latin typeface="system-ui"/>
              </a:rPr>
              <a:t>18 </a:t>
            </a:r>
            <a:r>
              <a:rPr lang="en-US" b="0" i="0" dirty="0">
                <a:solidFill>
                  <a:schemeClr val="tx1"/>
                </a:solidFill>
                <a:effectLst/>
                <a:latin typeface="system-ui"/>
              </a:rPr>
              <a:t>as we look not to the things that are seen but to the things that are unseen. </a:t>
            </a:r>
            <a:r>
              <a:rPr lang="en-US" b="0" i="1" u="sng" dirty="0">
                <a:solidFill>
                  <a:schemeClr val="tx1"/>
                </a:solidFill>
                <a:effectLst/>
                <a:latin typeface="system-ui"/>
              </a:rPr>
              <a:t>For the things that are seen are transient, but the things that are unseen are eternal.</a:t>
            </a:r>
          </a:p>
          <a:p>
            <a:endParaRPr lang="en-US" dirty="0">
              <a:solidFill>
                <a:schemeClr val="tx1"/>
              </a:solidFill>
              <a:latin typeface="system-ui"/>
            </a:endParaRPr>
          </a:p>
          <a:p>
            <a:r>
              <a:rPr lang="en-US" dirty="0">
                <a:solidFill>
                  <a:schemeClr val="tx1"/>
                </a:solidFill>
              </a:rPr>
              <a:t>Journeying well demands that we live with an eternal perspective</a:t>
            </a:r>
          </a:p>
        </p:txBody>
      </p:sp>
      <p:pic>
        <p:nvPicPr>
          <p:cNvPr id="1026" name="Picture 2">
            <a:extLst>
              <a:ext uri="{FF2B5EF4-FFF2-40B4-BE49-F238E27FC236}">
                <a16:creationId xmlns:a16="http://schemas.microsoft.com/office/drawing/2014/main" id="{9816275F-0356-EBD7-9F73-1164801B8A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594"/>
          <a:stretch/>
        </p:blipFill>
        <p:spPr bwMode="auto">
          <a:xfrm>
            <a:off x="2609929" y="1252100"/>
            <a:ext cx="7019789" cy="2622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358456F-E4C5-415B-573E-4FC52F4F248B}"/>
              </a:ext>
            </a:extLst>
          </p:cNvPr>
          <p:cNvSpPr txBox="1">
            <a:spLocks/>
          </p:cNvSpPr>
          <p:nvPr/>
        </p:nvSpPr>
        <p:spPr>
          <a:xfrm>
            <a:off x="913794" y="465614"/>
            <a:ext cx="10353761" cy="7048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b="0" dirty="0"/>
              <a:t>Bedrock #4:  </a:t>
            </a:r>
            <a:r>
              <a:rPr lang="en-US" b="0" dirty="0">
                <a:solidFill>
                  <a:srgbClr val="FFC000"/>
                </a:solidFill>
              </a:rPr>
              <a:t>FAITH</a:t>
            </a:r>
          </a:p>
        </p:txBody>
      </p:sp>
    </p:spTree>
    <p:extLst>
      <p:ext uri="{BB962C8B-B14F-4D97-AF65-F5344CB8AC3E}">
        <p14:creationId xmlns:p14="http://schemas.microsoft.com/office/powerpoint/2010/main" val="3466871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5BAB-90F7-A00A-2E28-941400444844}"/>
              </a:ext>
            </a:extLst>
          </p:cNvPr>
          <p:cNvSpPr>
            <a:spLocks noGrp="1"/>
          </p:cNvSpPr>
          <p:nvPr>
            <p:ph type="title"/>
          </p:nvPr>
        </p:nvSpPr>
        <p:spPr>
          <a:xfrm>
            <a:off x="621948" y="460629"/>
            <a:ext cx="3382832" cy="2102689"/>
          </a:xfrm>
        </p:spPr>
        <p:txBody>
          <a:bodyPr vert="horz" lIns="91440" tIns="45720" rIns="91440" bIns="45720" rtlCol="0" anchor="b">
            <a:normAutofit fontScale="90000"/>
          </a:bodyPr>
          <a:lstStyle/>
          <a:p>
            <a:r>
              <a:rPr lang="en-US" sz="4200" b="0" dirty="0"/>
              <a:t>Diversion Down the Medical Path:</a:t>
            </a:r>
          </a:p>
        </p:txBody>
      </p:sp>
      <p:pic>
        <p:nvPicPr>
          <p:cNvPr id="2050" name="Picture 2">
            <a:extLst>
              <a:ext uri="{FF2B5EF4-FFF2-40B4-BE49-F238E27FC236}">
                <a16:creationId xmlns:a16="http://schemas.microsoft.com/office/drawing/2014/main" id="{4C0F08F2-8E01-7955-9672-C2848A9D87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9" r="9824" b="-2"/>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46F4F6-5585-9FE7-E520-A02589A812F9}"/>
              </a:ext>
            </a:extLst>
          </p:cNvPr>
          <p:cNvSpPr txBox="1"/>
          <p:nvPr/>
        </p:nvSpPr>
        <p:spPr>
          <a:xfrm>
            <a:off x="492059" y="3347433"/>
            <a:ext cx="3642610" cy="3016210"/>
          </a:xfrm>
          <a:prstGeom prst="rect">
            <a:avLst/>
          </a:prstGeom>
          <a:noFill/>
        </p:spPr>
        <p:txBody>
          <a:bodyPr wrap="square" rtlCol="0">
            <a:spAutoFit/>
          </a:bodyPr>
          <a:lstStyle/>
          <a:p>
            <a:r>
              <a:rPr lang="en-US" sz="2200" dirty="0"/>
              <a:t>“Science” = </a:t>
            </a:r>
            <a:r>
              <a:rPr lang="en-US" sz="2200" i="1" dirty="0"/>
              <a:t>any system of knowledge that is concerned with the </a:t>
            </a:r>
            <a:r>
              <a:rPr lang="en-US" sz="2200" i="1" dirty="0">
                <a:solidFill>
                  <a:srgbClr val="FFC000"/>
                </a:solidFill>
              </a:rPr>
              <a:t>physical world </a:t>
            </a:r>
            <a:r>
              <a:rPr lang="en-US" sz="2200" i="1" dirty="0"/>
              <a:t>and its phenomena and that entails </a:t>
            </a:r>
            <a:r>
              <a:rPr lang="en-US" sz="2200" i="1" dirty="0">
                <a:solidFill>
                  <a:srgbClr val="FFC000"/>
                </a:solidFill>
              </a:rPr>
              <a:t>unbiased observations </a:t>
            </a:r>
            <a:r>
              <a:rPr lang="en-US" sz="2200" i="1" dirty="0"/>
              <a:t>and systematic experimentation.” </a:t>
            </a:r>
          </a:p>
          <a:p>
            <a:endParaRPr lang="en-US" i="1" dirty="0"/>
          </a:p>
          <a:p>
            <a:r>
              <a:rPr lang="en-US" i="1" dirty="0"/>
              <a:t>		- Britannica Encyclopedia</a:t>
            </a:r>
            <a:endParaRPr lang="en-US" dirty="0"/>
          </a:p>
        </p:txBody>
      </p:sp>
    </p:spTree>
    <p:extLst>
      <p:ext uri="{BB962C8B-B14F-4D97-AF65-F5344CB8AC3E}">
        <p14:creationId xmlns:p14="http://schemas.microsoft.com/office/powerpoint/2010/main" val="275758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57C1DA9-9849-4D48-F180-7659F2F3B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2DBF85-1A93-7D6B-DDE0-4A2FB0035D38}"/>
              </a:ext>
            </a:extLst>
          </p:cNvPr>
          <p:cNvSpPr>
            <a:spLocks noGrp="1"/>
          </p:cNvSpPr>
          <p:nvPr>
            <p:ph type="title"/>
          </p:nvPr>
        </p:nvSpPr>
        <p:spPr>
          <a:xfrm>
            <a:off x="919119" y="270881"/>
            <a:ext cx="10353762" cy="1893757"/>
          </a:xfrm>
        </p:spPr>
        <p:txBody>
          <a:bodyPr>
            <a:normAutofit/>
          </a:bodyPr>
          <a:lstStyle/>
          <a:p>
            <a:r>
              <a:rPr lang="en-US" b="0" dirty="0"/>
              <a:t>“Unbiased Observations” of the Behavior of Humans Based on Scientific Studies </a:t>
            </a:r>
            <a:br>
              <a:rPr lang="en-US" b="0" dirty="0"/>
            </a:br>
            <a:r>
              <a:rPr lang="en-US" sz="3200" b="0" dirty="0"/>
              <a:t>(all the while rejecting God)</a:t>
            </a:r>
            <a:endParaRPr lang="en-US" b="0" dirty="0"/>
          </a:p>
        </p:txBody>
      </p:sp>
      <p:sp>
        <p:nvSpPr>
          <p:cNvPr id="3" name="TextBox 2">
            <a:extLst>
              <a:ext uri="{FF2B5EF4-FFF2-40B4-BE49-F238E27FC236}">
                <a16:creationId xmlns:a16="http://schemas.microsoft.com/office/drawing/2014/main" id="{1BBC1E0C-E313-7C18-2070-498766FE52FA}"/>
              </a:ext>
            </a:extLst>
          </p:cNvPr>
          <p:cNvSpPr txBox="1"/>
          <p:nvPr/>
        </p:nvSpPr>
        <p:spPr>
          <a:xfrm>
            <a:off x="533400" y="2479993"/>
            <a:ext cx="7830209" cy="4062651"/>
          </a:xfrm>
          <a:prstGeom prst="rect">
            <a:avLst/>
          </a:prstGeom>
          <a:noFill/>
        </p:spPr>
        <p:txBody>
          <a:bodyPr wrap="square" rtlCol="0">
            <a:spAutoFit/>
          </a:bodyPr>
          <a:lstStyle/>
          <a:p>
            <a:r>
              <a:rPr lang="en-US" sz="2000" dirty="0"/>
              <a:t> Early 1800s:  Charles Darwin came up with a theory of existence  that did not require a Creator God:</a:t>
            </a:r>
          </a:p>
          <a:p>
            <a:endParaRPr lang="en-US" sz="2000" dirty="0"/>
          </a:p>
          <a:p>
            <a:pPr marL="285750" indent="-285750">
              <a:buFont typeface="Arial" panose="020B0604020202020204" pitchFamily="34" charset="0"/>
              <a:buChar char="•"/>
            </a:pPr>
            <a:r>
              <a:rPr lang="en-US" sz="2000" dirty="0"/>
              <a:t>If you remove God from the Origin of the World, then mankind is not accountable to Him! </a:t>
            </a:r>
          </a:p>
          <a:p>
            <a:pPr marL="285750" indent="-285750">
              <a:buFont typeface="Arial" panose="020B0604020202020204" pitchFamily="34" charset="0"/>
              <a:buChar char="•"/>
            </a:pPr>
            <a:r>
              <a:rPr lang="en-US" sz="2000" dirty="0"/>
              <a:t>Initially his theory was met with scorn, but as time moved on, it provided a platform AGAINST religion and eventually promoted a theory to undermine Christianity’s claims</a:t>
            </a:r>
          </a:p>
          <a:p>
            <a:pPr marL="285750" indent="-285750">
              <a:buFont typeface="Arial" panose="020B0604020202020204" pitchFamily="34" charset="0"/>
              <a:buChar char="•"/>
            </a:pPr>
            <a:r>
              <a:rPr lang="en-US" sz="2000" dirty="0"/>
              <a:t>200 years later, here we are, where our entire educational system teaches this as fact!</a:t>
            </a:r>
          </a:p>
          <a:p>
            <a:pPr marL="285750" indent="-285750">
              <a:buFont typeface="Arial" panose="020B0604020202020204" pitchFamily="34" charset="0"/>
              <a:buChar char="•"/>
            </a:pPr>
            <a:endParaRPr lang="en-US" sz="2000" dirty="0"/>
          </a:p>
          <a:p>
            <a:r>
              <a:rPr lang="en-US" sz="2000" dirty="0"/>
              <a:t>Is the theory of evolution based on unbiased observations?</a:t>
            </a:r>
          </a:p>
          <a:p>
            <a:r>
              <a:rPr lang="en-US" sz="2000" dirty="0"/>
              <a:t>Or was it the result of sheer rebellion against the Creator?!</a:t>
            </a:r>
          </a:p>
        </p:txBody>
      </p:sp>
    </p:spTree>
    <p:extLst>
      <p:ext uri="{BB962C8B-B14F-4D97-AF65-F5344CB8AC3E}">
        <p14:creationId xmlns:p14="http://schemas.microsoft.com/office/powerpoint/2010/main" val="1371251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19200"/>
          </a:xfrm>
          <a:ln>
            <a:noFill/>
          </a:ln>
        </p:spPr>
        <p:txBody>
          <a:bodyPr>
            <a:normAutofit/>
          </a:bodyPr>
          <a:lstStyle/>
          <a:p>
            <a:pPr algn="ctr"/>
            <a:r>
              <a:rPr lang="en-US" b="0" dirty="0">
                <a:ln w="10160">
                  <a:noFill/>
                  <a:prstDash val="solid"/>
                </a:ln>
                <a:solidFill>
                  <a:srgbClr val="FFFFFF"/>
                </a:solidFill>
                <a:effectLst>
                  <a:outerShdw blurRad="38100" dist="32000" dir="5400000" algn="tl">
                    <a:srgbClr val="000000">
                      <a:alpha val="30000"/>
                    </a:srgbClr>
                  </a:outerShdw>
                </a:effectLst>
              </a:rPr>
              <a:t>Where We Live: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646" t="18259" r="5999" b="28650"/>
          <a:stretch/>
        </p:blipFill>
        <p:spPr>
          <a:xfrm>
            <a:off x="133662" y="1485163"/>
            <a:ext cx="11714812" cy="5220437"/>
          </a:xfrm>
          <a:prstGeom prst="rect">
            <a:avLst/>
          </a:prstGeom>
          <a:effectLst>
            <a:softEdge rad="635000"/>
          </a:effectLst>
        </p:spPr>
      </p:pic>
    </p:spTree>
    <p:extLst>
      <p:ext uri="{BB962C8B-B14F-4D97-AF65-F5344CB8AC3E}">
        <p14:creationId xmlns:p14="http://schemas.microsoft.com/office/powerpoint/2010/main" val="2986740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4B2955F-D7D8-CC31-D27B-CBED817D5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7E675E-2225-A757-CABB-BACBBA687631}"/>
              </a:ext>
            </a:extLst>
          </p:cNvPr>
          <p:cNvSpPr>
            <a:spLocks noGrp="1"/>
          </p:cNvSpPr>
          <p:nvPr>
            <p:ph type="title"/>
          </p:nvPr>
        </p:nvSpPr>
        <p:spPr>
          <a:xfrm>
            <a:off x="666446" y="247650"/>
            <a:ext cx="5711857" cy="970450"/>
          </a:xfrm>
        </p:spPr>
        <p:txBody>
          <a:bodyPr/>
          <a:lstStyle/>
          <a:p>
            <a:r>
              <a:rPr lang="en-US" b="0" dirty="0"/>
              <a:t>Sigmund Freud</a:t>
            </a:r>
          </a:p>
        </p:txBody>
      </p:sp>
      <p:sp>
        <p:nvSpPr>
          <p:cNvPr id="3" name="TextBox 2">
            <a:extLst>
              <a:ext uri="{FF2B5EF4-FFF2-40B4-BE49-F238E27FC236}">
                <a16:creationId xmlns:a16="http://schemas.microsoft.com/office/drawing/2014/main" id="{39988CA3-9291-C33C-75EB-8D7E37890536}"/>
              </a:ext>
            </a:extLst>
          </p:cNvPr>
          <p:cNvSpPr txBox="1"/>
          <p:nvPr/>
        </p:nvSpPr>
        <p:spPr>
          <a:xfrm>
            <a:off x="264823" y="1465750"/>
            <a:ext cx="6515102" cy="5447645"/>
          </a:xfrm>
          <a:prstGeom prst="rect">
            <a:avLst/>
          </a:prstGeom>
          <a:noFill/>
        </p:spPr>
        <p:txBody>
          <a:bodyPr wrap="square" rtlCol="0">
            <a:spAutoFit/>
          </a:bodyPr>
          <a:lstStyle/>
          <a:p>
            <a:r>
              <a:rPr lang="en-US" sz="2400" dirty="0"/>
              <a:t>About 100 years later, along came Freud, who is now known as “the Father of Modern Psychology.”</a:t>
            </a:r>
          </a:p>
          <a:p>
            <a:endParaRPr lang="en-US" sz="2400" dirty="0"/>
          </a:p>
          <a:p>
            <a:pPr marL="285750" indent="-285750">
              <a:buFont typeface="Arial" panose="020B0604020202020204" pitchFamily="34" charset="0"/>
              <a:buChar char="•"/>
            </a:pPr>
            <a:r>
              <a:rPr lang="en-US" sz="2400" dirty="0"/>
              <a:t>Atheist</a:t>
            </a:r>
          </a:p>
          <a:p>
            <a:endParaRPr lang="en-US" sz="2400" dirty="0"/>
          </a:p>
          <a:p>
            <a:pPr marL="285750" indent="-285750">
              <a:buFont typeface="Arial" panose="020B0604020202020204" pitchFamily="34" charset="0"/>
              <a:buChar char="•"/>
            </a:pPr>
            <a:r>
              <a:rPr lang="en-US" sz="2400" dirty="0"/>
              <a:t>He regarded God as an “illusion based on the infantile emotional need for a powerful, supernatural father.” </a:t>
            </a:r>
          </a:p>
          <a:p>
            <a:endParaRPr lang="en-US" sz="2400" dirty="0"/>
          </a:p>
          <a:p>
            <a:pPr marL="285750" indent="-285750">
              <a:buFont typeface="Arial" panose="020B0604020202020204" pitchFamily="34" charset="0"/>
              <a:buChar char="•"/>
            </a:pPr>
            <a:r>
              <a:rPr lang="en-US" sz="2400" dirty="0"/>
              <a:t>“Religion, while once necessary to restrain man’s violent nature in the early stages of civilization, can now be set aside in favor of reason and science in modern times.”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062657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523A53-3EC9-6168-933F-C89A52C47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94" r="16306"/>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00E158-6A7D-EA71-2D3D-B086394B5701}"/>
              </a:ext>
            </a:extLst>
          </p:cNvPr>
          <p:cNvSpPr>
            <a:spLocks noGrp="1"/>
          </p:cNvSpPr>
          <p:nvPr>
            <p:ph type="title"/>
          </p:nvPr>
        </p:nvSpPr>
        <p:spPr>
          <a:xfrm>
            <a:off x="6415947" y="234887"/>
            <a:ext cx="5366478" cy="1367853"/>
          </a:xfrm>
        </p:spPr>
        <p:txBody>
          <a:bodyPr vert="horz" lIns="91440" tIns="45720" rIns="91440" bIns="45720" rtlCol="0" anchor="b">
            <a:normAutofit/>
          </a:bodyPr>
          <a:lstStyle/>
          <a:p>
            <a:r>
              <a:rPr lang="en-US" sz="2800" b="0" dirty="0"/>
              <a:t>Limitations of the Medical Field—especially in matters of behavior and mental health</a:t>
            </a:r>
          </a:p>
        </p:txBody>
      </p:sp>
      <p:sp>
        <p:nvSpPr>
          <p:cNvPr id="3" name="TextBox 2">
            <a:extLst>
              <a:ext uri="{FF2B5EF4-FFF2-40B4-BE49-F238E27FC236}">
                <a16:creationId xmlns:a16="http://schemas.microsoft.com/office/drawing/2014/main" id="{F313A929-1176-EC53-A5B4-043651F549D5}"/>
              </a:ext>
            </a:extLst>
          </p:cNvPr>
          <p:cNvSpPr txBox="1"/>
          <p:nvPr/>
        </p:nvSpPr>
        <p:spPr>
          <a:xfrm>
            <a:off x="6415947" y="2223771"/>
            <a:ext cx="5576028" cy="4162040"/>
          </a:xfrm>
          <a:prstGeom prst="rect">
            <a:avLst/>
          </a:prstGeom>
        </p:spPr>
        <p:txBody>
          <a:bodyPr vert="horz" lIns="91440" tIns="45720" rIns="91440" bIns="45720" rtlCol="0" anchor="t">
            <a:normAutofit fontScale="92500" lnSpcReduction="10000"/>
          </a:bodyPr>
          <a:lstStyle/>
          <a:p>
            <a:pPr>
              <a:spcBef>
                <a:spcPct val="20000"/>
              </a:spcBef>
              <a:spcAft>
                <a:spcPts val="600"/>
              </a:spcAft>
              <a:buClr>
                <a:schemeClr val="tx2"/>
              </a:buClr>
              <a:buSzPct val="70000"/>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Since our spiritual foundation is one of FAITH, “science” has precious little to offer</a:t>
            </a:r>
          </a:p>
          <a:p>
            <a:pPr>
              <a:spcBef>
                <a:spcPct val="20000"/>
              </a:spcBef>
              <a:spcAft>
                <a:spcPts val="600"/>
              </a:spcAft>
              <a:buClr>
                <a:schemeClr val="tx2"/>
              </a:buClr>
              <a:buSzPct val="70000"/>
            </a:pPr>
            <a:endParaRPr lang="en-US" sz="9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spcBef>
                <a:spcPct val="20000"/>
              </a:spcBef>
              <a:spcAft>
                <a:spcPts val="600"/>
              </a:spcAft>
              <a:buClr>
                <a:schemeClr val="tx2"/>
              </a:buClr>
              <a:buSzPct val="70000"/>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All of the current mental diagnoses in psychiatry have been defined with the logic of scientific analysis of human nature </a:t>
            </a:r>
            <a:r>
              <a:rPr 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rPr>
              <a:t>without</a:t>
            </a: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 </a:t>
            </a:r>
            <a:r>
              <a:rPr 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rPr>
              <a:t>accounting for sinfulness</a:t>
            </a: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 </a:t>
            </a:r>
          </a:p>
          <a:p>
            <a:pPr>
              <a:spcBef>
                <a:spcPct val="20000"/>
              </a:spcBef>
              <a:spcAft>
                <a:spcPts val="600"/>
              </a:spcAft>
              <a:buClr>
                <a:schemeClr val="tx2"/>
              </a:buClr>
              <a:buSzPct val="70000"/>
            </a:pPr>
            <a:endParaRPr lang="en-US" sz="11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spcBef>
                <a:spcPct val="20000"/>
              </a:spcBef>
              <a:spcAft>
                <a:spcPts val="600"/>
              </a:spcAft>
              <a:buClr>
                <a:schemeClr val="tx2"/>
              </a:buClr>
              <a:buSzPct val="70000"/>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Using human reasoning to make sense of human behavior is like going on a trip with the wrong map.  If you start on the wrong premise, your conclusion is worthless.</a:t>
            </a:r>
          </a:p>
        </p:txBody>
      </p:sp>
    </p:spTree>
    <p:extLst>
      <p:ext uri="{BB962C8B-B14F-4D97-AF65-F5344CB8AC3E}">
        <p14:creationId xmlns:p14="http://schemas.microsoft.com/office/powerpoint/2010/main" val="3895862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B978A74-5335-E563-CE97-8D4C099A4C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45" r="22558"/>
          <a:stretch/>
        </p:blipFill>
        <p:spPr bwMode="auto">
          <a:xfrm>
            <a:off x="20" y="10"/>
            <a:ext cx="457162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0A07E2-6ED3-D4A7-17CA-6FCCF009C8FD}"/>
              </a:ext>
            </a:extLst>
          </p:cNvPr>
          <p:cNvSpPr txBox="1"/>
          <p:nvPr/>
        </p:nvSpPr>
        <p:spPr>
          <a:xfrm>
            <a:off x="4941445" y="335845"/>
            <a:ext cx="7079105" cy="6186309"/>
          </a:xfrm>
          <a:prstGeom prst="rect">
            <a:avLst/>
          </a:prstGeom>
          <a:noFill/>
        </p:spPr>
        <p:txBody>
          <a:bodyPr wrap="square" rtlCol="0">
            <a:spAutoFit/>
          </a:bodyPr>
          <a:lstStyle/>
          <a:p>
            <a:r>
              <a:rPr lang="en-US" sz="2400" dirty="0"/>
              <a:t>Yes, the Diagnostic and Statistical Manual of Mental Disorders (the DSM) is certainly useful in the medical field…</a:t>
            </a:r>
          </a:p>
          <a:p>
            <a:pPr marL="285750" indent="-285750">
              <a:buFont typeface="Arial" panose="020B0604020202020204" pitchFamily="34" charset="0"/>
              <a:buChar char="•"/>
            </a:pPr>
            <a:endParaRPr lang="en-US" sz="1400" dirty="0"/>
          </a:p>
          <a:p>
            <a:r>
              <a:rPr lang="en-US" sz="2400" dirty="0"/>
              <a:t>Yes, medication can definitely be useful in calming down extreme symptoms of mental disorders and can help people reach a place where they can be functional again…</a:t>
            </a:r>
          </a:p>
          <a:p>
            <a:pPr marL="285750" indent="-285750">
              <a:buFont typeface="Arial" panose="020B0604020202020204" pitchFamily="34" charset="0"/>
              <a:buChar char="•"/>
            </a:pPr>
            <a:endParaRPr lang="en-US" sz="1400" dirty="0"/>
          </a:p>
          <a:p>
            <a:r>
              <a:rPr lang="en-US" sz="2400" dirty="0"/>
              <a:t>Yes, there are different types of therapy which can help people with specific issues (i.e. ‘exposure’ therapy, to mention one)</a:t>
            </a:r>
          </a:p>
          <a:p>
            <a:pPr marL="285750" indent="-285750">
              <a:buFont typeface="Arial" panose="020B0604020202020204" pitchFamily="34" charset="0"/>
              <a:buChar char="•"/>
            </a:pPr>
            <a:endParaRPr lang="en-US" sz="1400" dirty="0"/>
          </a:p>
          <a:p>
            <a:r>
              <a:rPr lang="en-US" sz="2400" dirty="0"/>
              <a:t>BUT…always remember that these tools were derived outside of belief in God, devoid of wisdom from the Word of God, or commitment to morality</a:t>
            </a:r>
          </a:p>
          <a:p>
            <a:pPr marL="285750" indent="-285750">
              <a:buFont typeface="Arial" panose="020B0604020202020204" pitchFamily="34" charset="0"/>
              <a:buChar char="•"/>
            </a:pPr>
            <a:endParaRPr lang="en-US" sz="1400" dirty="0"/>
          </a:p>
          <a:p>
            <a:r>
              <a:rPr lang="en-US" sz="2400" dirty="0"/>
              <a:t>Hence, while they are helpful at times, they are limited</a:t>
            </a:r>
          </a:p>
        </p:txBody>
      </p:sp>
    </p:spTree>
    <p:extLst>
      <p:ext uri="{BB962C8B-B14F-4D97-AF65-F5344CB8AC3E}">
        <p14:creationId xmlns:p14="http://schemas.microsoft.com/office/powerpoint/2010/main" val="4204075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49A4-950C-8B0E-EB0E-D04B4E3AC07D}"/>
              </a:ext>
            </a:extLst>
          </p:cNvPr>
          <p:cNvSpPr>
            <a:spLocks noGrp="1"/>
          </p:cNvSpPr>
          <p:nvPr>
            <p:ph type="title"/>
          </p:nvPr>
        </p:nvSpPr>
        <p:spPr>
          <a:xfrm>
            <a:off x="3772583" y="298773"/>
            <a:ext cx="4727272" cy="689386"/>
          </a:xfrm>
        </p:spPr>
        <p:txBody>
          <a:bodyPr vert="horz" lIns="91440" tIns="45720" rIns="91440" bIns="45720" rtlCol="0" anchor="b">
            <a:normAutofit/>
          </a:bodyPr>
          <a:lstStyle/>
          <a:p>
            <a:r>
              <a:rPr lang="en-US" sz="3600" b="0" dirty="0" err="1"/>
              <a:t>FaiTH</a:t>
            </a:r>
            <a:endParaRPr lang="en-US" sz="1600" dirty="0"/>
          </a:p>
        </p:txBody>
      </p:sp>
      <p:pic>
        <p:nvPicPr>
          <p:cNvPr id="1026" name="Picture 2" descr="Chapter 37 - Truth Snitch">
            <a:extLst>
              <a:ext uri="{FF2B5EF4-FFF2-40B4-BE49-F238E27FC236}">
                <a16:creationId xmlns:a16="http://schemas.microsoft.com/office/drawing/2014/main" id="{CD041590-B8E5-809C-7C0F-E914F5C00C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28" y="1501203"/>
            <a:ext cx="5619347" cy="4214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D97A41-69D3-EDC5-2C8B-2F1F160A5C7D}"/>
              </a:ext>
            </a:extLst>
          </p:cNvPr>
          <p:cNvSpPr txBox="1"/>
          <p:nvPr/>
        </p:nvSpPr>
        <p:spPr>
          <a:xfrm>
            <a:off x="6096000" y="1142287"/>
            <a:ext cx="5775702" cy="4573426"/>
          </a:xfrm>
          <a:prstGeom prst="rect">
            <a:avLst/>
          </a:prstGeom>
        </p:spPr>
        <p:txBody>
          <a:bodyPr vert="horz" lIns="91440" tIns="45720" rIns="91440" bIns="45720" rtlCol="0" anchor="ctr">
            <a:normAutofit/>
          </a:bodyPr>
          <a:lstStyle/>
          <a:p>
            <a:pPr defTabSz="914400">
              <a:lnSpc>
                <a:spcPct val="120000"/>
              </a:lnSpc>
              <a:spcAft>
                <a:spcPts val="600"/>
              </a:spcAft>
            </a:pPr>
            <a:r>
              <a:rPr lang="en-US" sz="2000" dirty="0">
                <a:effectLst>
                  <a:outerShdw blurRad="50800" dist="38100" dir="2700000" algn="tl" rotWithShape="0">
                    <a:srgbClr val="000000">
                      <a:alpha val="48000"/>
                    </a:srgbClr>
                  </a:outerShdw>
                </a:effectLst>
              </a:rPr>
              <a:t>The greatest realities in life are those that are unseen</a:t>
            </a:r>
          </a:p>
          <a:p>
            <a:pPr indent="-228600" defTabSz="914400">
              <a:lnSpc>
                <a:spcPct val="120000"/>
              </a:lnSpc>
              <a:spcAft>
                <a:spcPts val="600"/>
              </a:spcAft>
              <a:buFont typeface="Arial" panose="020B0604020202020204" pitchFamily="34" charset="0"/>
              <a:buChar char="•"/>
            </a:pPr>
            <a:endParaRPr lang="en-US" sz="2000" dirty="0">
              <a:effectLst>
                <a:outerShdw blurRad="50800" dist="38100" dir="2700000" algn="tl" rotWithShape="0">
                  <a:srgbClr val="000000">
                    <a:alpha val="48000"/>
                  </a:srgbClr>
                </a:outerShdw>
              </a:effectLst>
            </a:endParaRPr>
          </a:p>
          <a:p>
            <a:pPr defTabSz="914400">
              <a:lnSpc>
                <a:spcPct val="120000"/>
              </a:lnSpc>
              <a:spcAft>
                <a:spcPts val="600"/>
              </a:spcAft>
            </a:pPr>
            <a:r>
              <a:rPr lang="en-US" sz="2000" dirty="0">
                <a:effectLst>
                  <a:outerShdw blurRad="50800" dist="38100" dir="2700000" algn="tl" rotWithShape="0">
                    <a:srgbClr val="000000">
                      <a:alpha val="48000"/>
                    </a:srgbClr>
                  </a:outerShdw>
                </a:effectLst>
              </a:rPr>
              <a:t>Hebrews 11:6 - </a:t>
            </a:r>
            <a:r>
              <a:rPr lang="en-US" sz="2000" b="0" i="1" dirty="0">
                <a:effectLst>
                  <a:outerShdw blurRad="50800" dist="38100" dir="2700000" algn="tl" rotWithShape="0">
                    <a:srgbClr val="000000">
                      <a:alpha val="48000"/>
                    </a:srgbClr>
                  </a:outerShdw>
                </a:effectLst>
              </a:rPr>
              <a:t>And without faith it is impossible to please him, for whoever would draw near to God must believe that he exists and that he rewards those who seek him</a:t>
            </a:r>
          </a:p>
          <a:p>
            <a:pPr indent="-228600" defTabSz="914400">
              <a:lnSpc>
                <a:spcPct val="120000"/>
              </a:lnSpc>
              <a:spcAft>
                <a:spcPts val="600"/>
              </a:spcAft>
              <a:buFont typeface="Arial" panose="020B0604020202020204" pitchFamily="34" charset="0"/>
              <a:buChar char="•"/>
            </a:pPr>
            <a:endParaRPr lang="en-US" sz="2000" dirty="0">
              <a:effectLst>
                <a:outerShdw blurRad="50800" dist="38100" dir="2700000" algn="tl" rotWithShape="0">
                  <a:srgbClr val="000000">
                    <a:alpha val="48000"/>
                  </a:srgbClr>
                </a:outerShdw>
              </a:effectLst>
            </a:endParaRPr>
          </a:p>
          <a:p>
            <a:pPr defTabSz="914400">
              <a:lnSpc>
                <a:spcPct val="120000"/>
              </a:lnSpc>
              <a:spcAft>
                <a:spcPts val="600"/>
              </a:spcAft>
            </a:pPr>
            <a:r>
              <a:rPr lang="en-US" sz="2000" dirty="0">
                <a:effectLst>
                  <a:outerShdw blurRad="50800" dist="38100" dir="2700000" algn="tl" rotWithShape="0">
                    <a:srgbClr val="000000">
                      <a:alpha val="48000"/>
                    </a:srgbClr>
                  </a:outerShdw>
                </a:effectLst>
              </a:rPr>
              <a:t>It is BEDROCK to choose to believe in God’s Word even when we don’t fully understand it or feel like it!</a:t>
            </a:r>
          </a:p>
        </p:txBody>
      </p:sp>
    </p:spTree>
    <p:extLst>
      <p:ext uri="{BB962C8B-B14F-4D97-AF65-F5344CB8AC3E}">
        <p14:creationId xmlns:p14="http://schemas.microsoft.com/office/powerpoint/2010/main" val="333607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49A4-950C-8B0E-EB0E-D04B4E3AC07D}"/>
              </a:ext>
            </a:extLst>
          </p:cNvPr>
          <p:cNvSpPr>
            <a:spLocks noGrp="1"/>
          </p:cNvSpPr>
          <p:nvPr>
            <p:ph type="title"/>
          </p:nvPr>
        </p:nvSpPr>
        <p:spPr>
          <a:xfrm>
            <a:off x="3772583" y="298773"/>
            <a:ext cx="4727272" cy="689386"/>
          </a:xfrm>
        </p:spPr>
        <p:txBody>
          <a:bodyPr vert="horz" lIns="91440" tIns="45720" rIns="91440" bIns="45720" rtlCol="0" anchor="b">
            <a:normAutofit/>
          </a:bodyPr>
          <a:lstStyle/>
          <a:p>
            <a:r>
              <a:rPr lang="en-US" sz="3600" b="0" dirty="0"/>
              <a:t>prayer</a:t>
            </a:r>
            <a:endParaRPr lang="en-US" sz="1600" dirty="0"/>
          </a:p>
        </p:txBody>
      </p:sp>
      <p:sp>
        <p:nvSpPr>
          <p:cNvPr id="3" name="TextBox 2">
            <a:extLst>
              <a:ext uri="{FF2B5EF4-FFF2-40B4-BE49-F238E27FC236}">
                <a16:creationId xmlns:a16="http://schemas.microsoft.com/office/drawing/2014/main" id="{BFD97A41-69D3-EDC5-2C8B-2F1F160A5C7D}"/>
              </a:ext>
            </a:extLst>
          </p:cNvPr>
          <p:cNvSpPr txBox="1"/>
          <p:nvPr/>
        </p:nvSpPr>
        <p:spPr>
          <a:xfrm>
            <a:off x="6096000" y="1142287"/>
            <a:ext cx="5775702" cy="4573426"/>
          </a:xfrm>
          <a:prstGeom prst="rect">
            <a:avLst/>
          </a:prstGeom>
        </p:spPr>
        <p:txBody>
          <a:bodyPr vert="horz" lIns="91440" tIns="45720" rIns="91440" bIns="45720" rtlCol="0" anchor="ctr">
            <a:normAutofit/>
          </a:bodyPr>
          <a:lstStyle/>
          <a:p>
            <a:pPr defTabSz="914400">
              <a:lnSpc>
                <a:spcPct val="120000"/>
              </a:lnSpc>
              <a:spcAft>
                <a:spcPts val="600"/>
              </a:spcAft>
            </a:pPr>
            <a:endParaRPr lang="en-US" sz="2000" dirty="0">
              <a:effectLst>
                <a:outerShdw blurRad="50800" dist="38100" dir="2700000" algn="tl" rotWithShape="0">
                  <a:srgbClr val="000000">
                    <a:alpha val="48000"/>
                  </a:srgbClr>
                </a:outerShdw>
              </a:effectLst>
            </a:endParaRPr>
          </a:p>
        </p:txBody>
      </p:sp>
      <p:sp>
        <p:nvSpPr>
          <p:cNvPr id="4" name="TextBox 3">
            <a:extLst>
              <a:ext uri="{FF2B5EF4-FFF2-40B4-BE49-F238E27FC236}">
                <a16:creationId xmlns:a16="http://schemas.microsoft.com/office/drawing/2014/main" id="{D1FFBC73-7B71-314F-648B-A0F1B6608964}"/>
              </a:ext>
            </a:extLst>
          </p:cNvPr>
          <p:cNvSpPr txBox="1"/>
          <p:nvPr/>
        </p:nvSpPr>
        <p:spPr>
          <a:xfrm>
            <a:off x="6562165" y="1501203"/>
            <a:ext cx="5020235" cy="4524315"/>
          </a:xfrm>
          <a:prstGeom prst="rect">
            <a:avLst/>
          </a:prstGeom>
          <a:noFill/>
        </p:spPr>
        <p:txBody>
          <a:bodyPr wrap="square" rtlCol="0">
            <a:spAutoFit/>
          </a:bodyPr>
          <a:lstStyle/>
          <a:p>
            <a:r>
              <a:rPr lang="en-US" sz="2400" dirty="0"/>
              <a:t>“The bedrock of the bedrock!”</a:t>
            </a:r>
          </a:p>
          <a:p>
            <a:endParaRPr lang="en-US" sz="2400" dirty="0"/>
          </a:p>
          <a:p>
            <a:pPr marL="342900" indent="-342900">
              <a:buFont typeface="Arial" panose="020B0604020202020204" pitchFamily="34" charset="0"/>
              <a:buChar char="•"/>
            </a:pPr>
            <a:r>
              <a:rPr lang="en-US" sz="2400" dirty="0"/>
              <a:t>Bedrock 1 = Truth</a:t>
            </a:r>
          </a:p>
          <a:p>
            <a:pPr marL="342900" indent="-342900">
              <a:buFont typeface="Arial" panose="020B0604020202020204" pitchFamily="34" charset="0"/>
              <a:buChar char="•"/>
            </a:pPr>
            <a:r>
              <a:rPr lang="en-US" sz="2400" dirty="0"/>
              <a:t>Bedrock 2 = Confession</a:t>
            </a:r>
          </a:p>
          <a:p>
            <a:pPr marL="342900" indent="-342900">
              <a:buFont typeface="Arial" panose="020B0604020202020204" pitchFamily="34" charset="0"/>
              <a:buChar char="•"/>
            </a:pPr>
            <a:r>
              <a:rPr lang="en-US" sz="2400" dirty="0"/>
              <a:t>Bedrock 3 = Grace</a:t>
            </a:r>
          </a:p>
          <a:p>
            <a:pPr marL="342900" indent="-342900">
              <a:buFont typeface="Arial" panose="020B0604020202020204" pitchFamily="34" charset="0"/>
              <a:buChar char="•"/>
            </a:pPr>
            <a:r>
              <a:rPr lang="en-US" sz="2400" dirty="0"/>
              <a:t>Bedrock 4 = Faith</a:t>
            </a:r>
          </a:p>
          <a:p>
            <a:endParaRPr lang="en-US" sz="2400" dirty="0"/>
          </a:p>
          <a:p>
            <a:r>
              <a:rPr lang="en-US" sz="2400" dirty="0"/>
              <a:t>Prayer is foundational for true life, for true change, and for true connection as we relate with others.</a:t>
            </a:r>
          </a:p>
          <a:p>
            <a:endParaRPr lang="en-US" sz="2400" dirty="0"/>
          </a:p>
          <a:p>
            <a:r>
              <a:rPr lang="en-US" sz="2400" dirty="0"/>
              <a:t>We need to pray together more!</a:t>
            </a:r>
          </a:p>
        </p:txBody>
      </p:sp>
      <p:pic>
        <p:nvPicPr>
          <p:cNvPr id="2050" name="Picture 2">
            <a:extLst>
              <a:ext uri="{FF2B5EF4-FFF2-40B4-BE49-F238E27FC236}">
                <a16:creationId xmlns:a16="http://schemas.microsoft.com/office/drawing/2014/main" id="{69F17476-75C6-CE23-76DA-C47B969F2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08" y="1874956"/>
            <a:ext cx="5665211" cy="377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647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2979-493B-DE74-FB1C-59DBEEFDDF6F}"/>
              </a:ext>
            </a:extLst>
          </p:cNvPr>
          <p:cNvSpPr>
            <a:spLocks noGrp="1"/>
          </p:cNvSpPr>
          <p:nvPr>
            <p:ph type="title"/>
          </p:nvPr>
        </p:nvSpPr>
        <p:spPr>
          <a:xfrm>
            <a:off x="1375983" y="5040458"/>
            <a:ext cx="9440034" cy="1130260"/>
          </a:xfrm>
        </p:spPr>
        <p:txBody>
          <a:bodyPr vert="horz" lIns="91440" tIns="45720" rIns="91440" bIns="45720" rtlCol="0" anchor="b">
            <a:normAutofit/>
          </a:bodyPr>
          <a:lstStyle/>
          <a:p>
            <a:r>
              <a:rPr lang="en-US" sz="4800" b="0" dirty="0"/>
              <a:t>Larry Crabb</a:t>
            </a:r>
          </a:p>
        </p:txBody>
      </p:sp>
      <p:pic>
        <p:nvPicPr>
          <p:cNvPr id="8198" name="Picture 6" descr="Hardcover Connecting Book">
            <a:extLst>
              <a:ext uri="{FF2B5EF4-FFF2-40B4-BE49-F238E27FC236}">
                <a16:creationId xmlns:a16="http://schemas.microsoft.com/office/drawing/2014/main" id="{48FCA2DD-3A6C-5FD6-240B-37B866A904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83322" y="1280245"/>
            <a:ext cx="2226019" cy="3219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4" name="Picture 2" descr="Dr. Larry Crabb - Focus on the Family">
            <a:extLst>
              <a:ext uri="{FF2B5EF4-FFF2-40B4-BE49-F238E27FC236}">
                <a16:creationId xmlns:a16="http://schemas.microsoft.com/office/drawing/2014/main" id="{C39A6142-1DD7-FC07-3C9C-AB8D925A753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45512" y="739482"/>
            <a:ext cx="4300976" cy="4300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200" name="Picture 8" descr="The Safest Place on Earth: Where People Connect... 0849914566 Book Cover">
            <a:extLst>
              <a:ext uri="{FF2B5EF4-FFF2-40B4-BE49-F238E27FC236}">
                <a16:creationId xmlns:a16="http://schemas.microsoft.com/office/drawing/2014/main" id="{74E675A8-A795-2981-8900-D722AD4263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2659" y="1280245"/>
            <a:ext cx="2226019" cy="3322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7957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6D6A-ADD9-0B03-96FE-73945C19D375}"/>
              </a:ext>
            </a:extLst>
          </p:cNvPr>
          <p:cNvSpPr>
            <a:spLocks noGrp="1"/>
          </p:cNvSpPr>
          <p:nvPr>
            <p:ph type="title"/>
          </p:nvPr>
        </p:nvSpPr>
        <p:spPr>
          <a:xfrm>
            <a:off x="507395" y="291040"/>
            <a:ext cx="5978072" cy="704850"/>
          </a:xfrm>
        </p:spPr>
        <p:txBody>
          <a:bodyPr vert="horz" lIns="91440" tIns="45720" rIns="91440" bIns="45720" rtlCol="0" anchor="ctr">
            <a:normAutofit/>
          </a:bodyPr>
          <a:lstStyle/>
          <a:p>
            <a:r>
              <a:rPr lang="en-US" b="0" dirty="0"/>
              <a:t>Connecting</a:t>
            </a:r>
          </a:p>
        </p:txBody>
      </p:sp>
      <p:sp>
        <p:nvSpPr>
          <p:cNvPr id="5" name="TextBox 4">
            <a:extLst>
              <a:ext uri="{FF2B5EF4-FFF2-40B4-BE49-F238E27FC236}">
                <a16:creationId xmlns:a16="http://schemas.microsoft.com/office/drawing/2014/main" id="{1FD99ADA-AA49-6E58-4787-F8CDB32555DD}"/>
              </a:ext>
            </a:extLst>
          </p:cNvPr>
          <p:cNvSpPr txBox="1"/>
          <p:nvPr/>
        </p:nvSpPr>
        <p:spPr>
          <a:xfrm>
            <a:off x="507395" y="1466850"/>
            <a:ext cx="6384472" cy="5391150"/>
          </a:xfrm>
          <a:prstGeom prst="rect">
            <a:avLst/>
          </a:prstGeom>
        </p:spPr>
        <p:txBody>
          <a:bodyPr vert="horz" lIns="91440" tIns="45720" rIns="91440" bIns="45720" rtlCol="0" anchor="ctr">
            <a:normAutofit/>
          </a:bodyPr>
          <a:lstStyle/>
          <a:p>
            <a:pPr>
              <a:spcBef>
                <a:spcPct val="20000"/>
              </a:spcBef>
              <a:spcAft>
                <a:spcPts val="600"/>
              </a:spcAft>
              <a:buClr>
                <a:srgbClr val="FFF77C"/>
              </a:buClr>
              <a:buSzPct val="70000"/>
              <a:buFont typeface="Wingdings 2" charset="2"/>
            </a:pP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Dr. Crabb envisions a day when communities of God’s people—ordinary Christians whose lives connect as husband to wife, brother to sister, friend to friend—will accomplish most of the healing that we now depend on mental health professionals to provide.</a:t>
            </a:r>
          </a:p>
          <a:p>
            <a:pPr>
              <a:spcBef>
                <a:spcPct val="20000"/>
              </a:spcBef>
              <a:spcAft>
                <a:spcPts val="600"/>
              </a:spcAft>
              <a:buClr>
                <a:srgbClr val="FFF77C"/>
              </a:buClr>
              <a:buSzPct val="70000"/>
              <a:buFont typeface="Wingdings 2" charset="2"/>
            </a:pPr>
            <a:endPar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spcBef>
                <a:spcPct val="20000"/>
              </a:spcBef>
              <a:spcAft>
                <a:spcPts val="600"/>
              </a:spcAft>
              <a:buClr>
                <a:srgbClr val="FFF77C"/>
              </a:buClr>
              <a:buSzPct val="70000"/>
              <a:buFont typeface="Wingdings 2" charset="2"/>
            </a:pP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“We have made a terrible mistake! For most of this century </a:t>
            </a:r>
            <a:r>
              <a:rPr lang="en-US" sz="220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we have wrongly defined soul wounds as psychological disorders </a:t>
            </a:r>
            <a:r>
              <a:rPr lang="en-US" sz="2200" dirty="0">
                <a:ln>
                  <a:solidFill>
                    <a:schemeClr val="bg1">
                      <a:lumMod val="75000"/>
                      <a:lumOff val="25000"/>
                      <a:alpha val="10000"/>
                    </a:schemeClr>
                  </a:solidFill>
                </a:ln>
                <a:effectLst>
                  <a:outerShdw blurRad="9525" dist="25400" dir="14640000" algn="tl" rotWithShape="0">
                    <a:schemeClr val="bg1">
                      <a:alpha val="30000"/>
                    </a:schemeClr>
                  </a:outerShdw>
                </a:effectLst>
              </a:rPr>
              <a:t>and delegated their treatment to trained specialists. Damaged psyches aren’t the problem. The problem is disconnected souls. What we need is connection! What we need is a healing community!” - Crabb</a:t>
            </a:r>
          </a:p>
        </p:txBody>
      </p:sp>
      <p:pic>
        <p:nvPicPr>
          <p:cNvPr id="3" name="Picture 6" descr="Hardcover Connecting Book">
            <a:extLst>
              <a:ext uri="{FF2B5EF4-FFF2-40B4-BE49-F238E27FC236}">
                <a16:creationId xmlns:a16="http://schemas.microsoft.com/office/drawing/2014/main" id="{F73C554B-C056-E119-5BC1-5785704F1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87" b="-1"/>
          <a:stretch/>
        </p:blipFill>
        <p:spPr bwMode="auto">
          <a:xfrm>
            <a:off x="7552945" y="643465"/>
            <a:ext cx="3402010" cy="510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535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1DBC-FE2A-9F26-CB29-30646D201669}"/>
              </a:ext>
            </a:extLst>
          </p:cNvPr>
          <p:cNvSpPr>
            <a:spLocks noGrp="1"/>
          </p:cNvSpPr>
          <p:nvPr>
            <p:ph type="title"/>
          </p:nvPr>
        </p:nvSpPr>
        <p:spPr>
          <a:xfrm>
            <a:off x="3106964" y="232582"/>
            <a:ext cx="5978072" cy="664798"/>
          </a:xfrm>
        </p:spPr>
        <p:txBody>
          <a:bodyPr vert="horz" lIns="91440" tIns="45720" rIns="91440" bIns="45720" rtlCol="0" anchor="ctr">
            <a:normAutofit/>
          </a:bodyPr>
          <a:lstStyle/>
          <a:p>
            <a:r>
              <a:rPr lang="en-US" b="0" dirty="0"/>
              <a:t>Safest Place on Earth:</a:t>
            </a:r>
          </a:p>
        </p:txBody>
      </p:sp>
      <p:sp>
        <p:nvSpPr>
          <p:cNvPr id="4" name="TextBox 3">
            <a:extLst>
              <a:ext uri="{FF2B5EF4-FFF2-40B4-BE49-F238E27FC236}">
                <a16:creationId xmlns:a16="http://schemas.microsoft.com/office/drawing/2014/main" id="{E6337F65-2C94-2B70-7E54-ED3A0B6052CC}"/>
              </a:ext>
            </a:extLst>
          </p:cNvPr>
          <p:cNvSpPr txBox="1"/>
          <p:nvPr/>
        </p:nvSpPr>
        <p:spPr>
          <a:xfrm>
            <a:off x="499456" y="513797"/>
            <a:ext cx="11193088" cy="5980686"/>
          </a:xfrm>
          <a:prstGeom prst="rect">
            <a:avLst/>
          </a:prstGeom>
        </p:spPr>
        <p:txBody>
          <a:bodyPr vert="horz" lIns="91440" tIns="45720" rIns="91440" bIns="45720" rtlCol="0" anchor="ctr">
            <a:normAutofit/>
          </a:bodyPr>
          <a:lstStyle/>
          <a:p>
            <a:pPr>
              <a:lnSpc>
                <a:spcPct val="90000"/>
              </a:lnSpc>
              <a:spcBef>
                <a:spcPct val="20000"/>
              </a:spcBef>
              <a:spcAft>
                <a:spcPts val="600"/>
              </a:spcAft>
              <a:buClr>
                <a:srgbClr val="A02453"/>
              </a:buClr>
              <a:buSzPct val="70000"/>
              <a:buFont typeface="Wingdings 2" charset="2"/>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Dr. Crabb addresses this universal failure of the church head-on and leads us toward a profound new vision of what the church can be—indeed, was meant to be. Rather than a place for people to display their goodness and hide their failures in fear of censure, the church should be open, supportive, and compassionate in dealing with our weaknesses. It should be “the safest place on earth,” a place of true spiritual community where people…</a:t>
            </a:r>
          </a:p>
          <a:p>
            <a:pPr>
              <a:lnSpc>
                <a:spcPct val="90000"/>
              </a:lnSpc>
              <a:spcBef>
                <a:spcPct val="20000"/>
              </a:spcBef>
              <a:spcAft>
                <a:spcPts val="600"/>
              </a:spcAft>
              <a:buClr>
                <a:srgbClr val="A02453"/>
              </a:buClr>
              <a:buSzPct val="70000"/>
              <a:buFont typeface="Wingdings 2" charset="2"/>
            </a:pPr>
            <a:endPar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L="3028950" lvl="6" indent="-285750">
              <a:lnSpc>
                <a:spcPct val="90000"/>
              </a:lnSpc>
              <a:spcBef>
                <a:spcPct val="20000"/>
              </a:spcBef>
              <a:spcAft>
                <a:spcPts val="600"/>
              </a:spcAft>
              <a:buClr>
                <a:srgbClr val="A02453"/>
              </a:buClr>
              <a:buSzPct val="70000"/>
              <a:buFont typeface="Wingdings 2" charset="2"/>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Understand that brokenness is the pathway to a deeper relationship with God and others</a:t>
            </a:r>
          </a:p>
          <a:p>
            <a:pPr marL="3028950" lvl="6" indent="-285750">
              <a:lnSpc>
                <a:spcPct val="90000"/>
              </a:lnSpc>
              <a:spcBef>
                <a:spcPct val="20000"/>
              </a:spcBef>
              <a:spcAft>
                <a:spcPts val="600"/>
              </a:spcAft>
              <a:buClr>
                <a:srgbClr val="A02453"/>
              </a:buClr>
              <a:buSzPct val="70000"/>
              <a:buFont typeface="Wingdings 2" charset="2"/>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Connect in ways that create a passion for God deeper than all other passions</a:t>
            </a:r>
          </a:p>
          <a:p>
            <a:pPr marL="3028950" lvl="6" indent="-285750">
              <a:lnSpc>
                <a:spcPct val="90000"/>
              </a:lnSpc>
              <a:spcBef>
                <a:spcPct val="20000"/>
              </a:spcBef>
              <a:spcAft>
                <a:spcPts val="600"/>
              </a:spcAft>
              <a:buClr>
                <a:srgbClr val="A02453"/>
              </a:buClr>
              <a:buSzPct val="70000"/>
              <a:buFont typeface="Wingdings 2" charset="2"/>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Believe in the power of spiritual friendships as the best care for hurting souls</a:t>
            </a:r>
          </a:p>
          <a:p>
            <a:pPr marL="3028950" lvl="6" indent="-285750">
              <a:lnSpc>
                <a:spcPct val="90000"/>
              </a:lnSpc>
              <a:spcBef>
                <a:spcPct val="20000"/>
              </a:spcBef>
              <a:spcAft>
                <a:spcPts val="600"/>
              </a:spcAft>
              <a:buClr>
                <a:srgbClr val="A02453"/>
              </a:buClr>
              <a:buSzPct val="70000"/>
              <a:buFont typeface="Wingdings 2" charset="2"/>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Reach that sacred place of vulnerability where lives are forever changed</a:t>
            </a:r>
          </a:p>
          <a:p>
            <a:pPr lvl="6">
              <a:lnSpc>
                <a:spcPct val="90000"/>
              </a:lnSpc>
              <a:spcBef>
                <a:spcPct val="20000"/>
              </a:spcBef>
              <a:spcAft>
                <a:spcPts val="600"/>
              </a:spcAft>
              <a:buClr>
                <a:srgbClr val="A02453"/>
              </a:buClr>
              <a:buSzPct val="70000"/>
              <a:buFont typeface="Wingdings 2" charset="2"/>
            </a:pPr>
            <a:endPar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lvl="6">
              <a:lnSpc>
                <a:spcPct val="90000"/>
              </a:lnSpc>
              <a:spcBef>
                <a:spcPct val="20000"/>
              </a:spcBef>
              <a:spcAft>
                <a:spcPts val="600"/>
              </a:spcAft>
              <a:buClr>
                <a:srgbClr val="A02453"/>
              </a:buClr>
              <a:buSzPct val="70000"/>
              <a:buFont typeface="Wingdings 2" charset="2"/>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At such a place, there s no expectation that people have arrived at some level of perfection; </a:t>
            </a:r>
            <a:r>
              <a:rPr lang="en-US" sz="2000" dirty="0">
                <a:ln>
                  <a:solidFill>
                    <a:schemeClr val="bg1">
                      <a:lumMod val="75000"/>
                      <a:lumOff val="25000"/>
                      <a:alpha val="10000"/>
                    </a:schemeClr>
                  </a:solidFill>
                </a:ln>
                <a:solidFill>
                  <a:srgbClr val="FFC000"/>
                </a:solidFill>
                <a:effectLst>
                  <a:outerShdw blurRad="9525" dist="25400" dir="14640000" algn="tl" rotWithShape="0">
                    <a:schemeClr val="bg1">
                      <a:alpha val="30000"/>
                    </a:schemeClr>
                  </a:outerShdw>
                </a:effectLst>
              </a:rPr>
              <a:t>it’s a place where people journey toward God.</a:t>
            </a:r>
          </a:p>
        </p:txBody>
      </p:sp>
      <p:pic>
        <p:nvPicPr>
          <p:cNvPr id="3" name="Picture 8" descr="The Safest Place on Earth: Where People Connect... 0849914566 Book Cover">
            <a:extLst>
              <a:ext uri="{FF2B5EF4-FFF2-40B4-BE49-F238E27FC236}">
                <a16:creationId xmlns:a16="http://schemas.microsoft.com/office/drawing/2014/main" id="{E98C95FB-C5B9-AFF8-D3F6-D73BD9E2AC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862" y="2799797"/>
            <a:ext cx="2374752" cy="3544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2325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ery messy abandoned Norwegian cabin : r/AbandonedPorn">
            <a:extLst>
              <a:ext uri="{FF2B5EF4-FFF2-40B4-BE49-F238E27FC236}">
                <a16:creationId xmlns:a16="http://schemas.microsoft.com/office/drawing/2014/main" id="{72575A21-DC5D-4075-6860-9846DAD9EC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902808" y="0"/>
            <a:ext cx="10288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2BBD48-AE4C-7507-8F18-16C4FA9CEFE2}"/>
              </a:ext>
            </a:extLst>
          </p:cNvPr>
          <p:cNvSpPr>
            <a:spLocks noGrp="1"/>
          </p:cNvSpPr>
          <p:nvPr>
            <p:ph type="title"/>
          </p:nvPr>
        </p:nvSpPr>
        <p:spPr>
          <a:xfrm>
            <a:off x="390992" y="160044"/>
            <a:ext cx="4826833" cy="87453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3200" b="0" dirty="0"/>
              <a:t>Crabb’s </a:t>
            </a:r>
            <a:br>
              <a:rPr lang="en-US" sz="3200" b="0" dirty="0"/>
            </a:br>
            <a:r>
              <a:rPr lang="en-US" sz="3200" b="0" dirty="0"/>
              <a:t>“Lower &amp; Upper Room”</a:t>
            </a:r>
          </a:p>
        </p:txBody>
      </p:sp>
      <p:sp>
        <p:nvSpPr>
          <p:cNvPr id="3" name="TextBox 2">
            <a:extLst>
              <a:ext uri="{FF2B5EF4-FFF2-40B4-BE49-F238E27FC236}">
                <a16:creationId xmlns:a16="http://schemas.microsoft.com/office/drawing/2014/main" id="{DEEF7D05-DA9F-06BE-4BFF-5D631CEF26CC}"/>
              </a:ext>
            </a:extLst>
          </p:cNvPr>
          <p:cNvSpPr txBox="1"/>
          <p:nvPr/>
        </p:nvSpPr>
        <p:spPr>
          <a:xfrm>
            <a:off x="390992" y="1268634"/>
            <a:ext cx="4826833" cy="53553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t>LOWER ROOM = living from the flesh</a:t>
            </a:r>
          </a:p>
          <a:p>
            <a:endParaRPr lang="en-US" dirty="0"/>
          </a:p>
          <a:p>
            <a:r>
              <a:rPr lang="en-US" dirty="0"/>
              <a:t>C.S. Lewis calls it </a:t>
            </a:r>
            <a:r>
              <a:rPr lang="en-US" dirty="0">
                <a:solidFill>
                  <a:srgbClr val="FF0000"/>
                </a:solidFill>
              </a:rPr>
              <a:t>“the cesspool”</a:t>
            </a:r>
          </a:p>
          <a:p>
            <a:endParaRPr lang="en-US" dirty="0"/>
          </a:p>
          <a:p>
            <a:r>
              <a:rPr lang="en-US" dirty="0">
                <a:solidFill>
                  <a:srgbClr val="FF0000"/>
                </a:solidFill>
              </a:rPr>
              <a:t>Wretchedness</a:t>
            </a:r>
            <a:r>
              <a:rPr lang="en-US" dirty="0"/>
              <a:t>—our own wretchedness—must be recognized before true greatness can be properly defined and passionately desired.”</a:t>
            </a:r>
          </a:p>
          <a:p>
            <a:endParaRPr lang="en-US" dirty="0"/>
          </a:p>
          <a:p>
            <a:r>
              <a:rPr lang="en-US" dirty="0"/>
              <a:t>“I must give up whatever idols I am depending on to give me life… These idols are not doing the job…but  I must be persuaded of that before I will give them up. And the only way to persuade me is to convince me that they are not giving me what I most deeply want. Now the hard truth is that I will not be convinced apart from suffering… </a:t>
            </a:r>
            <a:r>
              <a:rPr lang="en-US" dirty="0">
                <a:solidFill>
                  <a:srgbClr val="FF0000"/>
                </a:solidFill>
              </a:rPr>
              <a:t>therefore, I must suffer. When I suffer, I focus better</a:t>
            </a:r>
            <a:r>
              <a:rPr lang="en-US" dirty="0"/>
              <a:t>.” p.82</a:t>
            </a:r>
          </a:p>
          <a:p>
            <a:endParaRPr lang="en-US" dirty="0"/>
          </a:p>
          <a:p>
            <a:r>
              <a:rPr lang="en-US" dirty="0"/>
              <a:t>Contrast Crabb vs. Freud</a:t>
            </a:r>
          </a:p>
        </p:txBody>
      </p:sp>
    </p:spTree>
    <p:extLst>
      <p:ext uri="{BB962C8B-B14F-4D97-AF65-F5344CB8AC3E}">
        <p14:creationId xmlns:p14="http://schemas.microsoft.com/office/powerpoint/2010/main" val="443310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0B00-85B5-F3DD-7C97-6DA8624B2D4B}"/>
              </a:ext>
            </a:extLst>
          </p:cNvPr>
          <p:cNvSpPr>
            <a:spLocks noGrp="1"/>
          </p:cNvSpPr>
          <p:nvPr>
            <p:ph type="title"/>
          </p:nvPr>
        </p:nvSpPr>
        <p:spPr>
          <a:xfrm>
            <a:off x="826334" y="0"/>
            <a:ext cx="5978072" cy="970450"/>
          </a:xfrm>
        </p:spPr>
        <p:txBody>
          <a:bodyPr vert="horz" lIns="91440" tIns="45720" rIns="91440" bIns="45720" rtlCol="0" anchor="ctr">
            <a:normAutofit/>
          </a:bodyPr>
          <a:lstStyle/>
          <a:p>
            <a:r>
              <a:rPr lang="en-US" sz="3200" b="0" dirty="0"/>
              <a:t>Crabb’s “Upper Room”</a:t>
            </a:r>
          </a:p>
        </p:txBody>
      </p:sp>
      <p:sp>
        <p:nvSpPr>
          <p:cNvPr id="3" name="TextBox 2">
            <a:extLst>
              <a:ext uri="{FF2B5EF4-FFF2-40B4-BE49-F238E27FC236}">
                <a16:creationId xmlns:a16="http://schemas.microsoft.com/office/drawing/2014/main" id="{ABB761F4-B4EE-B474-D434-42AF13AA73EE}"/>
              </a:ext>
            </a:extLst>
          </p:cNvPr>
          <p:cNvSpPr txBox="1"/>
          <p:nvPr/>
        </p:nvSpPr>
        <p:spPr>
          <a:xfrm>
            <a:off x="269822" y="986852"/>
            <a:ext cx="7091097" cy="5718748"/>
          </a:xfrm>
          <a:prstGeom prst="rect">
            <a:avLst/>
          </a:prstGeom>
        </p:spPr>
        <p:txBody>
          <a:bodyPr vert="horz" lIns="91440" tIns="45720" rIns="91440" bIns="45720" rtlCol="0" anchor="ctr">
            <a:normAutofit/>
          </a:bodyPr>
          <a:lstStyle/>
          <a:p>
            <a:pPr>
              <a:lnSpc>
                <a:spcPct val="90000"/>
              </a:lnSpc>
              <a:spcBef>
                <a:spcPct val="20000"/>
              </a:spcBef>
              <a:spcAft>
                <a:spcPts val="600"/>
              </a:spcAft>
              <a:buClr>
                <a:srgbClr val="F1F662"/>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Whether we eventually experience joy or misery depends on how we view our soul and whether we feed it Christ or something else [i.e. </a:t>
            </a:r>
            <a:r>
              <a:rPr lang="en-US" sz="200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idolatry</a:t>
            </a: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 That’s true for every person… The Christian’s soul is regenerated, made alive with the actual life passed back and forth among the members of the Trinity. It is that good life, which I call the Upper Room. (p. 96)</a:t>
            </a:r>
          </a:p>
          <a:p>
            <a:pPr>
              <a:lnSpc>
                <a:spcPct val="90000"/>
              </a:lnSpc>
              <a:spcBef>
                <a:spcPct val="20000"/>
              </a:spcBef>
              <a:spcAft>
                <a:spcPts val="600"/>
              </a:spcAft>
              <a:buClr>
                <a:srgbClr val="F1F662"/>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Members of a spiritual community look at each other with the conviction that God has placed something terrific in every member. It may be well hidden, but spiritual energy can see it, call it forth, and enjoy it.</a:t>
            </a:r>
          </a:p>
          <a:p>
            <a:pPr>
              <a:lnSpc>
                <a:spcPct val="90000"/>
              </a:lnSpc>
              <a:spcBef>
                <a:spcPct val="20000"/>
              </a:spcBef>
              <a:spcAft>
                <a:spcPts val="600"/>
              </a:spcAft>
              <a:buClr>
                <a:srgbClr val="F1F662"/>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“The safety necessary to own my badness comes when someone believes that I am in Christ and that He is in me.”</a:t>
            </a:r>
          </a:p>
          <a:p>
            <a:pPr>
              <a:lnSpc>
                <a:spcPct val="90000"/>
              </a:lnSpc>
              <a:spcBef>
                <a:spcPct val="20000"/>
              </a:spcBef>
              <a:spcAft>
                <a:spcPts val="600"/>
              </a:spcAft>
              <a:buClr>
                <a:srgbClr val="F1F662"/>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There is an Upper Room, but I’m beginning to think that if we try to experience its passions without first smelling the reek of our Lower Room, we will discover only natural virtue, what is really only socialized sin that still comes from the Lower Room. We will be deceived by the effect of air freshener liberally sprayed over garbage.</a:t>
            </a:r>
          </a:p>
        </p:txBody>
      </p:sp>
      <p:pic>
        <p:nvPicPr>
          <p:cNvPr id="12290" name="Picture 2" descr="47 Extremely cozy and rustic cabin style living rooms">
            <a:extLst>
              <a:ext uri="{FF2B5EF4-FFF2-40B4-BE49-F238E27FC236}">
                <a16:creationId xmlns:a16="http://schemas.microsoft.com/office/drawing/2014/main" id="{C5F9FAE9-7EBE-78B7-B7AE-8D2A349E21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2" r="1497"/>
          <a:stretch/>
        </p:blipFill>
        <p:spPr bwMode="auto">
          <a:xfrm>
            <a:off x="7620351" y="10"/>
            <a:ext cx="457164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0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17848B29-C241-4AB4-941E-1905CBAD4DD8" descr="IMG_9366.jpg">
            <a:extLst>
              <a:ext uri="{FF2B5EF4-FFF2-40B4-BE49-F238E27FC236}">
                <a16:creationId xmlns:a16="http://schemas.microsoft.com/office/drawing/2014/main" id="{F79512A2-0B2B-8961-CA4B-CFBDD73DF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643" y="517756"/>
            <a:ext cx="7825265" cy="586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2BAEA1-4CD3-AE74-4F9E-C48BE1A5384F}"/>
              </a:ext>
            </a:extLst>
          </p:cNvPr>
          <p:cNvSpPr>
            <a:spLocks noGrp="1"/>
          </p:cNvSpPr>
          <p:nvPr>
            <p:ph type="title"/>
          </p:nvPr>
        </p:nvSpPr>
        <p:spPr>
          <a:xfrm>
            <a:off x="407941" y="517756"/>
            <a:ext cx="3425730" cy="936290"/>
          </a:xfrm>
          <a:noFill/>
          <a:ln w="28575">
            <a:solidFill>
              <a:schemeClr val="bg1"/>
            </a:solidFill>
          </a:ln>
        </p:spPr>
        <p:style>
          <a:lnRef idx="1">
            <a:schemeClr val="accent2"/>
          </a:lnRef>
          <a:fillRef idx="2">
            <a:schemeClr val="accent2"/>
          </a:fillRef>
          <a:effectRef idx="1">
            <a:schemeClr val="accent2"/>
          </a:effectRef>
          <a:fontRef idx="minor">
            <a:schemeClr val="dk1"/>
          </a:fontRef>
        </p:style>
        <p:txBody>
          <a:bodyPr>
            <a:normAutofit/>
          </a:bodyPr>
          <a:lstStyle/>
          <a:p>
            <a:r>
              <a:rPr lang="en-US" b="0" dirty="0">
                <a:ln w="12700">
                  <a:solidFill>
                    <a:schemeClr val="bg1">
                      <a:lumMod val="95000"/>
                      <a:lumOff val="5000"/>
                      <a:alpha val="10000"/>
                    </a:schemeClr>
                  </a:solidFill>
                </a:ln>
                <a:solidFill>
                  <a:schemeClr val="tx1"/>
                </a:solidFill>
              </a:rPr>
              <a:t>What </a:t>
            </a:r>
            <a:r>
              <a:rPr lang="en-US" b="0" dirty="0">
                <a:ln w="12700">
                  <a:noFill/>
                </a:ln>
                <a:solidFill>
                  <a:schemeClr val="tx1"/>
                </a:solidFill>
              </a:rPr>
              <a:t>We</a:t>
            </a:r>
            <a:r>
              <a:rPr lang="en-US" b="0" dirty="0">
                <a:ln w="12700">
                  <a:solidFill>
                    <a:schemeClr val="bg1">
                      <a:lumMod val="95000"/>
                      <a:lumOff val="5000"/>
                      <a:alpha val="10000"/>
                    </a:schemeClr>
                  </a:solidFill>
                </a:ln>
                <a:solidFill>
                  <a:schemeClr val="tx1"/>
                </a:solidFill>
              </a:rPr>
              <a:t> Do:</a:t>
            </a:r>
          </a:p>
        </p:txBody>
      </p:sp>
      <p:pic>
        <p:nvPicPr>
          <p:cNvPr id="4109" name="Picture 13" descr="Herbal Medicine Why do people use it - Sunova">
            <a:extLst>
              <a:ext uri="{FF2B5EF4-FFF2-40B4-BE49-F238E27FC236}">
                <a16:creationId xmlns:a16="http://schemas.microsoft.com/office/drawing/2014/main" id="{D1B4BFC2-8473-5EAC-0369-60D105393F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75"/>
          <a:stretch/>
        </p:blipFill>
        <p:spPr bwMode="auto">
          <a:xfrm flipH="1">
            <a:off x="407941" y="4202124"/>
            <a:ext cx="3178838" cy="2184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1" name="Picture 15" descr="Prescription drug 'take back' day set for April 30 | Article | The United  States Army">
            <a:extLst>
              <a:ext uri="{FF2B5EF4-FFF2-40B4-BE49-F238E27FC236}">
                <a16:creationId xmlns:a16="http://schemas.microsoft.com/office/drawing/2014/main" id="{E8A8BF8F-F8CA-7061-5A9B-EDEBA3086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99" y="1772784"/>
            <a:ext cx="2566921" cy="2110601"/>
          </a:xfrm>
          <a:prstGeom prst="rect">
            <a:avLst/>
          </a:prstGeom>
          <a:noFill/>
          <a:ln w="12700">
            <a:solidFill>
              <a:schemeClr val="bg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67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4FBC-6FEE-6B46-E07D-B391FB0D6AD7}"/>
              </a:ext>
            </a:extLst>
          </p:cNvPr>
          <p:cNvSpPr>
            <a:spLocks noGrp="1"/>
          </p:cNvSpPr>
          <p:nvPr>
            <p:ph type="title"/>
          </p:nvPr>
        </p:nvSpPr>
        <p:spPr>
          <a:xfrm>
            <a:off x="5797894" y="249021"/>
            <a:ext cx="5771818" cy="970450"/>
          </a:xfrm>
        </p:spPr>
        <p:txBody>
          <a:bodyPr/>
          <a:lstStyle/>
          <a:p>
            <a:r>
              <a:rPr lang="en-US" b="0" dirty="0"/>
              <a:t>Crabb’s Two Rooms:</a:t>
            </a:r>
          </a:p>
        </p:txBody>
      </p:sp>
      <p:pic>
        <p:nvPicPr>
          <p:cNvPr id="15362" name="Picture 2" descr="Two Story House Clipart Vector, Two Story Building Illustration, Building,  Blue Glass, House PNG Image For Free Download">
            <a:extLst>
              <a:ext uri="{FF2B5EF4-FFF2-40B4-BE49-F238E27FC236}">
                <a16:creationId xmlns:a16="http://schemas.microsoft.com/office/drawing/2014/main" id="{C5942B7B-44CE-63CF-9839-7735314A627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250" b="89531" l="10000" r="90000">
                        <a14:foregroundMark x1="32031" y1="11719" x2="43281" y2="10938"/>
                        <a14:foregroundMark x1="43281" y1="10938" x2="67969" y2="11875"/>
                        <a14:foregroundMark x1="67969" y1="11875" x2="70938" y2="11406"/>
                        <a14:foregroundMark x1="27813" y1="51406" x2="57969" y2="47813"/>
                        <a14:foregroundMark x1="57969" y1="47813" x2="71875" y2="49531"/>
                        <a14:foregroundMark x1="21406" y1="89219" x2="59688" y2="90625"/>
                        <a14:foregroundMark x1="59688" y1="90625" x2="77969" y2="89531"/>
                        <a14:foregroundMark x1="77969" y1="89531" x2="78594" y2="89531"/>
                      </a14:backgroundRemoval>
                    </a14:imgEffect>
                  </a14:imgLayer>
                </a14:imgProps>
              </a:ext>
              <a:ext uri="{28A0092B-C50C-407E-A947-70E740481C1C}">
                <a14:useLocalDpi xmlns:a14="http://schemas.microsoft.com/office/drawing/2010/main" val="0"/>
              </a:ext>
            </a:extLst>
          </a:blip>
          <a:srcRect l="16177" t="7767" r="14840" b="7151"/>
          <a:stretch/>
        </p:blipFill>
        <p:spPr bwMode="auto">
          <a:xfrm>
            <a:off x="104931" y="249021"/>
            <a:ext cx="5156616" cy="6359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ry messy abandoned Norwegian cabin : r/AbandonedPorn">
            <a:extLst>
              <a:ext uri="{FF2B5EF4-FFF2-40B4-BE49-F238E27FC236}">
                <a16:creationId xmlns:a16="http://schemas.microsoft.com/office/drawing/2014/main" id="{0F9CECD2-714C-AC15-9E4B-BB6C276D1A1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l="8684" t="1988" r="8929"/>
          <a:stretch/>
        </p:blipFill>
        <p:spPr bwMode="auto">
          <a:xfrm>
            <a:off x="913795" y="3597639"/>
            <a:ext cx="3342807" cy="2650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47 Extremely cozy and rustic cabin style living rooms">
            <a:extLst>
              <a:ext uri="{FF2B5EF4-FFF2-40B4-BE49-F238E27FC236}">
                <a16:creationId xmlns:a16="http://schemas.microsoft.com/office/drawing/2014/main" id="{AD5A0B0C-6D61-6E3D-6A59-373389E22B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72" t="26543" r="1497" b="21061"/>
          <a:stretch/>
        </p:blipFill>
        <p:spPr bwMode="auto">
          <a:xfrm>
            <a:off x="913794" y="609600"/>
            <a:ext cx="3342807" cy="26274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06662B-BD4B-068B-C0E1-5360088889C6}"/>
              </a:ext>
            </a:extLst>
          </p:cNvPr>
          <p:cNvSpPr txBox="1"/>
          <p:nvPr/>
        </p:nvSpPr>
        <p:spPr>
          <a:xfrm>
            <a:off x="5730240" y="1478281"/>
            <a:ext cx="5907126" cy="5016758"/>
          </a:xfrm>
          <a:prstGeom prst="rect">
            <a:avLst/>
          </a:prstGeom>
          <a:noFill/>
        </p:spPr>
        <p:txBody>
          <a:bodyPr wrap="square" rtlCol="0">
            <a:spAutoFit/>
          </a:bodyPr>
          <a:lstStyle/>
          <a:p>
            <a:r>
              <a:rPr lang="en-US" sz="2000" dirty="0"/>
              <a:t>This image helps us understand ourselves and others and gives a mental image of how we can begin to engage with those who come to us for help</a:t>
            </a:r>
          </a:p>
          <a:p>
            <a:endParaRPr lang="en-US" sz="2000" dirty="0"/>
          </a:p>
          <a:p>
            <a:r>
              <a:rPr lang="en-US" sz="2000" dirty="0"/>
              <a:t>Tasks of Spiritual Community:</a:t>
            </a:r>
          </a:p>
          <a:p>
            <a:endParaRPr lang="en-US" sz="2000" dirty="0"/>
          </a:p>
          <a:p>
            <a:pPr marL="342900" indent="-342900">
              <a:buAutoNum type="arabicPeriod"/>
            </a:pPr>
            <a:r>
              <a:rPr lang="en-US" sz="2000" dirty="0"/>
              <a:t>To provide a </a:t>
            </a:r>
            <a:r>
              <a:rPr lang="en-US" sz="2000" dirty="0">
                <a:solidFill>
                  <a:srgbClr val="FFC000"/>
                </a:solidFill>
              </a:rPr>
              <a:t>safe place </a:t>
            </a:r>
            <a:r>
              <a:rPr lang="en-US" sz="2000" dirty="0"/>
              <a:t>where all that is true—both the ugly and the beautiful—can be faced (</a:t>
            </a:r>
            <a:r>
              <a:rPr lang="en-US" dirty="0"/>
              <a:t>GRACE</a:t>
            </a:r>
            <a:r>
              <a:rPr lang="en-US" sz="2000" dirty="0"/>
              <a:t>)</a:t>
            </a:r>
          </a:p>
          <a:p>
            <a:pPr marL="342900" indent="-342900">
              <a:buAutoNum type="arabicPeriod"/>
            </a:pPr>
            <a:r>
              <a:rPr lang="en-US" sz="2000" dirty="0"/>
              <a:t>To envision what the Spirit can do…as we </a:t>
            </a:r>
            <a:r>
              <a:rPr lang="en-US" sz="2000" dirty="0">
                <a:solidFill>
                  <a:srgbClr val="FFC000"/>
                </a:solidFill>
              </a:rPr>
              <a:t>wait for Christ to be formed </a:t>
            </a:r>
            <a:r>
              <a:rPr lang="en-US" sz="2000" dirty="0"/>
              <a:t>in each other (</a:t>
            </a:r>
            <a:r>
              <a:rPr lang="en-US" dirty="0"/>
              <a:t>GRACE</a:t>
            </a:r>
            <a:r>
              <a:rPr lang="en-US" sz="2000" dirty="0"/>
              <a:t>)</a:t>
            </a:r>
          </a:p>
          <a:p>
            <a:pPr marL="342900" indent="-342900">
              <a:buAutoNum type="arabicPeriod"/>
            </a:pPr>
            <a:r>
              <a:rPr lang="en-US" sz="2000" dirty="0"/>
              <a:t>To discern </a:t>
            </a:r>
            <a:r>
              <a:rPr lang="en-US" sz="2000" dirty="0">
                <a:solidFill>
                  <a:srgbClr val="FF0000"/>
                </a:solidFill>
              </a:rPr>
              <a:t>Flesh Dynamics </a:t>
            </a:r>
            <a:r>
              <a:rPr lang="en-US" sz="2000" dirty="0"/>
              <a:t>so that we can </a:t>
            </a:r>
            <a:r>
              <a:rPr lang="en-US" sz="2000" i="1" dirty="0"/>
              <a:t>hate</a:t>
            </a:r>
            <a:r>
              <a:rPr lang="en-US" sz="2000" dirty="0"/>
              <a:t> and </a:t>
            </a:r>
            <a:r>
              <a:rPr lang="en-US" sz="2000" i="1" dirty="0"/>
              <a:t>abandon</a:t>
            </a:r>
            <a:r>
              <a:rPr lang="en-US" sz="2000" dirty="0"/>
              <a:t> them, and to discern </a:t>
            </a:r>
            <a:r>
              <a:rPr lang="en-US" sz="2000" dirty="0">
                <a:solidFill>
                  <a:srgbClr val="FFC000"/>
                </a:solidFill>
              </a:rPr>
              <a:t>Spirit Dynamics </a:t>
            </a:r>
            <a:r>
              <a:rPr lang="en-US" sz="2000" dirty="0"/>
              <a:t>so we can </a:t>
            </a:r>
            <a:r>
              <a:rPr lang="en-US" sz="2000" i="1" dirty="0"/>
              <a:t>nourish</a:t>
            </a:r>
            <a:r>
              <a:rPr lang="en-US" sz="2000" dirty="0"/>
              <a:t> and </a:t>
            </a:r>
            <a:r>
              <a:rPr lang="en-US" sz="2000" i="1" dirty="0"/>
              <a:t>help release </a:t>
            </a:r>
            <a:r>
              <a:rPr lang="en-US" sz="2000" dirty="0"/>
              <a:t>them (</a:t>
            </a:r>
            <a:r>
              <a:rPr lang="en-US" dirty="0"/>
              <a:t>GRACE</a:t>
            </a:r>
            <a:r>
              <a:rPr lang="en-US" sz="2000" dirty="0"/>
              <a:t>)</a:t>
            </a:r>
          </a:p>
          <a:p>
            <a:pPr marL="342900" indent="-342900">
              <a:buAutoNum type="arabicPeriod"/>
            </a:pPr>
            <a:r>
              <a:rPr lang="en-US" sz="2000" dirty="0"/>
              <a:t>To </a:t>
            </a:r>
            <a:r>
              <a:rPr lang="en-US" sz="2000" dirty="0">
                <a:solidFill>
                  <a:srgbClr val="FFC000"/>
                </a:solidFill>
              </a:rPr>
              <a:t>pour</a:t>
            </a:r>
            <a:r>
              <a:rPr lang="en-US" sz="2000" dirty="0"/>
              <a:t> what is alive in each of us into the other in order to restore hope that the vision can be realized (</a:t>
            </a:r>
            <a:r>
              <a:rPr lang="en-US" dirty="0"/>
              <a:t>GRACE</a:t>
            </a:r>
            <a:r>
              <a:rPr lang="en-US" sz="2000" dirty="0"/>
              <a:t>)</a:t>
            </a:r>
          </a:p>
        </p:txBody>
      </p:sp>
    </p:spTree>
    <p:extLst>
      <p:ext uri="{BB962C8B-B14F-4D97-AF65-F5344CB8AC3E}">
        <p14:creationId xmlns:p14="http://schemas.microsoft.com/office/powerpoint/2010/main" val="2187690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7B4A-B2DD-D62D-E256-040BBDBE247E}"/>
              </a:ext>
            </a:extLst>
          </p:cNvPr>
          <p:cNvSpPr>
            <a:spLocks noGrp="1"/>
          </p:cNvSpPr>
          <p:nvPr>
            <p:ph type="title"/>
          </p:nvPr>
        </p:nvSpPr>
        <p:spPr>
          <a:xfrm>
            <a:off x="913796" y="129915"/>
            <a:ext cx="10353761" cy="1326321"/>
          </a:xfrm>
        </p:spPr>
        <p:txBody>
          <a:bodyPr/>
          <a:lstStyle/>
          <a:p>
            <a:r>
              <a:rPr lang="en-US" b="0" dirty="0"/>
              <a:t>Dealing with </a:t>
            </a:r>
            <a:r>
              <a:rPr lang="en-US" b="0" i="1" dirty="0">
                <a:solidFill>
                  <a:srgbClr val="FF0000"/>
                </a:solidFill>
              </a:rPr>
              <a:t>Addiction</a:t>
            </a:r>
            <a:r>
              <a:rPr lang="en-US" b="0" dirty="0"/>
              <a:t>:</a:t>
            </a:r>
          </a:p>
        </p:txBody>
      </p:sp>
      <p:sp>
        <p:nvSpPr>
          <p:cNvPr id="3" name="TextBox 2">
            <a:extLst>
              <a:ext uri="{FF2B5EF4-FFF2-40B4-BE49-F238E27FC236}">
                <a16:creationId xmlns:a16="http://schemas.microsoft.com/office/drawing/2014/main" id="{4B47DC04-7B2E-ED44-44FF-51DD40503A68}"/>
              </a:ext>
            </a:extLst>
          </p:cNvPr>
          <p:cNvSpPr txBox="1"/>
          <p:nvPr/>
        </p:nvSpPr>
        <p:spPr>
          <a:xfrm>
            <a:off x="678274" y="1875336"/>
            <a:ext cx="10824804" cy="4093428"/>
          </a:xfrm>
          <a:prstGeom prst="rect">
            <a:avLst/>
          </a:prstGeom>
          <a:noFill/>
        </p:spPr>
        <p:txBody>
          <a:bodyPr wrap="square" rtlCol="0">
            <a:spAutoFit/>
          </a:bodyPr>
          <a:lstStyle/>
          <a:p>
            <a:r>
              <a:rPr lang="en-US" sz="2000" i="1" dirty="0"/>
              <a:t>Ministering to Addicts </a:t>
            </a:r>
            <a:r>
              <a:rPr lang="en-US" sz="2000" dirty="0"/>
              <a:t>by Mike McKinley</a:t>
            </a:r>
          </a:p>
          <a:p>
            <a:endParaRPr lang="en-US" sz="2000" dirty="0"/>
          </a:p>
          <a:p>
            <a:r>
              <a:rPr lang="en-US" sz="2000" dirty="0">
                <a:effectLst/>
                <a:latin typeface="Aptos" panose="020B0004020202020204" pitchFamily="34" charset="0"/>
                <a:ea typeface="Aptos" panose="020B0004020202020204" pitchFamily="34" charset="0"/>
                <a:cs typeface="Arial" panose="020B0604020202020204" pitchFamily="34" charset="0"/>
              </a:rPr>
              <a:t>Two biblical categories can help us understand what is going on in someone's life when they are in the grip of an addiction:</a:t>
            </a:r>
          </a:p>
          <a:p>
            <a:endParaRPr lang="en-US" sz="2000" dirty="0">
              <a:latin typeface="Aptos" panose="020B0004020202020204" pitchFamily="34" charset="0"/>
              <a:cs typeface="Arial" panose="020B0604020202020204" pitchFamily="34" charset="0"/>
            </a:endParaRPr>
          </a:p>
          <a:p>
            <a:r>
              <a:rPr lang="en-US" sz="2000" dirty="0">
                <a:effectLst/>
                <a:latin typeface="Aptos" panose="020B0004020202020204" pitchFamily="34" charset="0"/>
                <a:ea typeface="Times New Roman" panose="02020603050405020304" pitchFamily="18" charset="0"/>
                <a:cs typeface="Arial" panose="020B0604020202020204" pitchFamily="34" charset="0"/>
              </a:rPr>
              <a:t>First</a:t>
            </a:r>
            <a:r>
              <a:rPr lang="en-US" sz="2000" i="1" dirty="0">
                <a:effectLst/>
                <a:latin typeface="Aptos" panose="020B0004020202020204" pitchFamily="34" charset="0"/>
                <a:ea typeface="Times New Roman" panose="02020603050405020304" pitchFamily="18" charset="0"/>
                <a:cs typeface="Arial" panose="020B0604020202020204" pitchFamily="34" charset="0"/>
              </a:rPr>
              <a:t>, </a:t>
            </a:r>
            <a:r>
              <a:rPr lang="en-US" sz="2000" i="1" dirty="0">
                <a:solidFill>
                  <a:srgbClr val="FFC000"/>
                </a:solidFill>
                <a:effectLst/>
                <a:latin typeface="Aptos" panose="020B0004020202020204" pitchFamily="34" charset="0"/>
                <a:ea typeface="Times New Roman" panose="02020603050405020304" pitchFamily="18" charset="0"/>
                <a:cs typeface="Arial" panose="020B0604020202020204" pitchFamily="34" charset="0"/>
              </a:rPr>
              <a:t>addicts are idolaters</a:t>
            </a:r>
            <a:r>
              <a:rPr lang="en-US" sz="2000" dirty="0">
                <a:effectLst/>
                <a:latin typeface="Aptos" panose="020B0004020202020204" pitchFamily="34" charset="0"/>
                <a:ea typeface="Aptos" panose="020B0004020202020204" pitchFamily="34" charset="0"/>
                <a:cs typeface="Arial" panose="020B0604020202020204" pitchFamily="34" charset="0"/>
              </a:rPr>
              <a:t>. Addiction is fundamentally about </a:t>
            </a:r>
            <a:r>
              <a:rPr lang="en-US" sz="2000" u="sng" dirty="0">
                <a:effectLst/>
                <a:latin typeface="Aptos" panose="020B0004020202020204" pitchFamily="34" charset="0"/>
                <a:ea typeface="Aptos" panose="020B0004020202020204" pitchFamily="34" charset="0"/>
                <a:cs typeface="Arial" panose="020B0604020202020204" pitchFamily="34" charset="0"/>
              </a:rPr>
              <a:t>worship</a:t>
            </a:r>
            <a:r>
              <a:rPr lang="en-US" sz="2000" dirty="0">
                <a:effectLst/>
                <a:latin typeface="Aptos" panose="020B0004020202020204" pitchFamily="34" charset="0"/>
                <a:ea typeface="Aptos" panose="020B0004020202020204" pitchFamily="34" charset="0"/>
                <a:cs typeface="Arial" panose="020B0604020202020204" pitchFamily="34" charset="0"/>
              </a:rPr>
              <a:t>. The Bible tells us that whatever people flee to for solace, comfort, and hope, that thing is functionally playing the role of God in their lives. An addict is someone who is looking to something destructive, something other than the one, true God to take away the boredom, pain, loneliness, or anxiety of life. The joy of addicts when in the presence of the thing they crave—whether that thing is gambling or alcohol or narcotics or pornography—has all the hallmarks of worship.</a:t>
            </a:r>
          </a:p>
          <a:p>
            <a:endParaRPr lang="en-US" sz="2000" dirty="0">
              <a:latin typeface="Aptos" panose="020B0004020202020204" pitchFamily="34" charset="0"/>
              <a:cs typeface="Arial" panose="020B0604020202020204" pitchFamily="34" charset="0"/>
            </a:endParaRPr>
          </a:p>
          <a:p>
            <a:r>
              <a:rPr lang="en-US" sz="2000" dirty="0">
                <a:effectLst/>
                <a:latin typeface="Aptos" panose="020B0004020202020204" pitchFamily="34" charset="0"/>
                <a:ea typeface="Times New Roman" panose="02020603050405020304" pitchFamily="18" charset="0"/>
                <a:cs typeface="Arial" panose="020B0604020202020204" pitchFamily="34" charset="0"/>
              </a:rPr>
              <a:t>Second, </a:t>
            </a:r>
            <a:r>
              <a:rPr lang="en-US" sz="2000" i="1" dirty="0">
                <a:solidFill>
                  <a:srgbClr val="FFC000"/>
                </a:solidFill>
                <a:effectLst/>
                <a:latin typeface="Aptos" panose="020B0004020202020204" pitchFamily="34" charset="0"/>
                <a:ea typeface="Times New Roman" panose="02020603050405020304" pitchFamily="18" charset="0"/>
                <a:cs typeface="Arial" panose="020B0604020202020204" pitchFamily="34" charset="0"/>
              </a:rPr>
              <a:t>addicts are slaves</a:t>
            </a:r>
            <a:r>
              <a:rPr lang="en-US" sz="2000" dirty="0">
                <a:effectLst/>
                <a:latin typeface="Aptos" panose="020B0004020202020204" pitchFamily="34" charset="0"/>
                <a:ea typeface="Aptos" panose="020B0004020202020204" pitchFamily="34" charset="0"/>
                <a:cs typeface="Arial" panose="020B0604020202020204" pitchFamily="34" charset="0"/>
              </a:rPr>
              <a:t>. This is perhaps what we most think of when we think of addiction. </a:t>
            </a:r>
            <a:endParaRPr lang="en-US" sz="2000" dirty="0"/>
          </a:p>
        </p:txBody>
      </p:sp>
    </p:spTree>
    <p:extLst>
      <p:ext uri="{BB962C8B-B14F-4D97-AF65-F5344CB8AC3E}">
        <p14:creationId xmlns:p14="http://schemas.microsoft.com/office/powerpoint/2010/main" val="1181892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972D-4F0C-1EDC-820B-E7B9EEB6E97B}"/>
              </a:ext>
            </a:extLst>
          </p:cNvPr>
          <p:cNvSpPr>
            <a:spLocks noGrp="1"/>
          </p:cNvSpPr>
          <p:nvPr>
            <p:ph type="title"/>
          </p:nvPr>
        </p:nvSpPr>
        <p:spPr>
          <a:xfrm>
            <a:off x="919119" y="0"/>
            <a:ext cx="10353762" cy="970450"/>
          </a:xfrm>
        </p:spPr>
        <p:txBody>
          <a:bodyPr/>
          <a:lstStyle/>
          <a:p>
            <a:r>
              <a:rPr lang="en-US" b="0" i="1" dirty="0">
                <a:solidFill>
                  <a:srgbClr val="FF0000"/>
                </a:solidFill>
              </a:rPr>
              <a:t>Addiction</a:t>
            </a:r>
          </a:p>
        </p:txBody>
      </p:sp>
      <p:sp>
        <p:nvSpPr>
          <p:cNvPr id="3" name="TextBox 2">
            <a:extLst>
              <a:ext uri="{FF2B5EF4-FFF2-40B4-BE49-F238E27FC236}">
                <a16:creationId xmlns:a16="http://schemas.microsoft.com/office/drawing/2014/main" id="{00E0E078-A1F3-477C-D3CB-991742E3AE86}"/>
              </a:ext>
            </a:extLst>
          </p:cNvPr>
          <p:cNvSpPr txBox="1"/>
          <p:nvPr/>
        </p:nvSpPr>
        <p:spPr>
          <a:xfrm>
            <a:off x="457200" y="1121265"/>
            <a:ext cx="11277600" cy="5262979"/>
          </a:xfrm>
          <a:prstGeom prst="rect">
            <a:avLst/>
          </a:prstGeom>
          <a:noFill/>
        </p:spPr>
        <p:txBody>
          <a:bodyPr wrap="square" rtlCol="0">
            <a:spAutoFit/>
          </a:bodyPr>
          <a:lstStyle/>
          <a:p>
            <a:r>
              <a:rPr lang="en-US" sz="2000" dirty="0">
                <a:effectLst/>
                <a:latin typeface="Aptos" panose="020B0004020202020204" pitchFamily="34" charset="0"/>
                <a:ea typeface="Aptos" panose="020B0004020202020204" pitchFamily="34" charset="0"/>
                <a:cs typeface="Arial" panose="020B0604020202020204" pitchFamily="34" charset="0"/>
              </a:rPr>
              <a:t>These two categories represent a very different way of understanding addiction from that commonly held in the wider world.</a:t>
            </a:r>
            <a:r>
              <a:rPr lang="en-US" sz="2000" dirty="0">
                <a:solidFill>
                  <a:srgbClr val="FF0000"/>
                </a:solidFill>
                <a:effectLst/>
                <a:latin typeface="Aptos" panose="020B0004020202020204" pitchFamily="34" charset="0"/>
                <a:ea typeface="Aptos" panose="020B0004020202020204" pitchFamily="34" charset="0"/>
                <a:cs typeface="Arial" panose="020B0604020202020204" pitchFamily="34" charset="0"/>
              </a:rPr>
              <a:t> In most of the medical and psychiatric communities, it is taken as gospel truth that addicts are suffering from a disease and thus are less than fully responsible for their behaviors. </a:t>
            </a:r>
            <a:r>
              <a:rPr lang="en-US" sz="2000" dirty="0">
                <a:effectLst/>
                <a:latin typeface="Aptos" panose="020B0004020202020204" pitchFamily="34" charset="0"/>
                <a:ea typeface="Aptos" panose="020B0004020202020204" pitchFamily="34" charset="0"/>
                <a:cs typeface="Arial" panose="020B0604020202020204" pitchFamily="34" charset="0"/>
              </a:rPr>
              <a:t>But while there is often a very real physical component to addiction, </a:t>
            </a:r>
            <a:r>
              <a:rPr lang="en-US" sz="2000" u="sng" dirty="0">
                <a:effectLst/>
                <a:latin typeface="Aptos" panose="020B0004020202020204" pitchFamily="34" charset="0"/>
                <a:ea typeface="Aptos" panose="020B0004020202020204" pitchFamily="34" charset="0"/>
                <a:cs typeface="Arial" panose="020B0604020202020204" pitchFamily="34" charset="0"/>
              </a:rPr>
              <a:t>a Christian understanding of sin </a:t>
            </a:r>
            <a:r>
              <a:rPr lang="en-US" sz="2000" dirty="0">
                <a:effectLst/>
                <a:latin typeface="Aptos" panose="020B0004020202020204" pitchFamily="34" charset="0"/>
                <a:ea typeface="Aptos" panose="020B0004020202020204" pitchFamily="34" charset="0"/>
                <a:cs typeface="Arial" panose="020B0604020202020204" pitchFamily="34" charset="0"/>
              </a:rPr>
              <a:t>requires us to insist that God holds addicts responsible for their behaviors and choices.</a:t>
            </a:r>
          </a:p>
          <a:p>
            <a:endParaRPr lang="en-US" sz="2000" dirty="0">
              <a:latin typeface="Aptos" panose="020B0004020202020204" pitchFamily="34" charset="0"/>
              <a:cs typeface="Arial" panose="020B0604020202020204" pitchFamily="34" charset="0"/>
            </a:endParaRPr>
          </a:p>
          <a:p>
            <a:r>
              <a:rPr lang="en-US" sz="2000" dirty="0">
                <a:effectLst/>
                <a:latin typeface="Aptos" panose="020B0004020202020204" pitchFamily="34" charset="0"/>
                <a:ea typeface="Aptos" panose="020B0004020202020204" pitchFamily="34" charset="0"/>
                <a:cs typeface="Arial" panose="020B0604020202020204" pitchFamily="34" charset="0"/>
              </a:rPr>
              <a:t>This understanding also helps to bridge the gap that we may feel between ourselves and the addicts to whom we minister, because when we look at the Bible, we see that </a:t>
            </a:r>
            <a:r>
              <a:rPr lang="en-US" sz="2000" dirty="0">
                <a:solidFill>
                  <a:srgbClr val="FFC000"/>
                </a:solidFill>
                <a:effectLst/>
                <a:latin typeface="Aptos" panose="020B0004020202020204" pitchFamily="34" charset="0"/>
                <a:ea typeface="Aptos" panose="020B0004020202020204" pitchFamily="34" charset="0"/>
                <a:cs typeface="Arial" panose="020B0604020202020204" pitchFamily="34" charset="0"/>
              </a:rPr>
              <a:t>the same things that are true of addicts are true of all sinners</a:t>
            </a:r>
            <a:r>
              <a:rPr lang="en-US" sz="2000" dirty="0">
                <a:effectLst/>
                <a:latin typeface="Aptos" panose="020B0004020202020204" pitchFamily="34" charset="0"/>
                <a:ea typeface="Aptos" panose="020B0004020202020204" pitchFamily="34" charset="0"/>
                <a:cs typeface="Arial" panose="020B0604020202020204" pitchFamily="34" charset="0"/>
              </a:rPr>
              <a:t>. By nature and without Christ, every man, woman, and child is guilty of false worship (</a:t>
            </a:r>
            <a:r>
              <a:rPr lang="en-US" sz="2000" u="sng" dirty="0">
                <a:effectLst/>
                <a:latin typeface="Aptos" panose="020B00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Rom. 1:21–23</a:t>
            </a:r>
            <a:r>
              <a:rPr lang="en-US" sz="2000" dirty="0">
                <a:effectLst/>
                <a:latin typeface="Aptos" panose="020B0004020202020204" pitchFamily="34" charset="0"/>
                <a:ea typeface="Aptos" panose="020B0004020202020204" pitchFamily="34" charset="0"/>
                <a:cs typeface="Arial" panose="020B0604020202020204" pitchFamily="34" charset="0"/>
              </a:rPr>
              <a:t>). We all exalt ourselves and look to the creation rather than the Creator for meaning and help; </a:t>
            </a:r>
            <a:r>
              <a:rPr lang="en-US" sz="2000" dirty="0">
                <a:solidFill>
                  <a:srgbClr val="FF0000"/>
                </a:solidFill>
                <a:effectLst/>
                <a:latin typeface="Aptos" panose="020B0004020202020204" pitchFamily="34" charset="0"/>
                <a:ea typeface="Aptos" panose="020B0004020202020204" pitchFamily="34" charset="0"/>
                <a:cs typeface="Arial" panose="020B0604020202020204" pitchFamily="34" charset="0"/>
              </a:rPr>
              <a:t>we are all idolaters</a:t>
            </a:r>
            <a:r>
              <a:rPr lang="en-US" sz="2000" dirty="0">
                <a:effectLst/>
                <a:latin typeface="Aptos" panose="020B0004020202020204" pitchFamily="34" charset="0"/>
                <a:ea typeface="Aptos" panose="020B0004020202020204" pitchFamily="34" charset="0"/>
                <a:cs typeface="Arial" panose="020B0604020202020204" pitchFamily="34" charset="0"/>
              </a:rPr>
              <a:t>. In addition, apart from Christ, </a:t>
            </a:r>
            <a:r>
              <a:rPr lang="en-US" sz="2000" dirty="0">
                <a:solidFill>
                  <a:srgbClr val="FF0000"/>
                </a:solidFill>
                <a:effectLst/>
                <a:latin typeface="Aptos" panose="020B0004020202020204" pitchFamily="34" charset="0"/>
                <a:ea typeface="Aptos" panose="020B0004020202020204" pitchFamily="34" charset="0"/>
                <a:cs typeface="Arial" panose="020B0604020202020204" pitchFamily="34" charset="0"/>
              </a:rPr>
              <a:t>we are all slaves to sin </a:t>
            </a:r>
            <a:r>
              <a:rPr lang="en-US" sz="2000" dirty="0">
                <a:effectLst/>
                <a:latin typeface="Aptos" panose="020B0004020202020204" pitchFamily="34" charset="0"/>
                <a:ea typeface="Aptos" panose="020B0004020202020204" pitchFamily="34" charset="0"/>
                <a:cs typeface="Arial" panose="020B0604020202020204" pitchFamily="34" charset="0"/>
              </a:rPr>
              <a:t>(</a:t>
            </a:r>
            <a:r>
              <a:rPr lang="en-US" sz="2000" u="sng" dirty="0">
                <a:effectLst/>
                <a:latin typeface="Aptos" panose="020B00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John 8:34</a:t>
            </a:r>
            <a:r>
              <a:rPr lang="en-US" sz="2000" dirty="0">
                <a:effectLst/>
                <a:latin typeface="Aptos" panose="020B0004020202020204" pitchFamily="34" charset="0"/>
                <a:ea typeface="Aptos" panose="020B0004020202020204" pitchFamily="34" charset="0"/>
                <a:cs typeface="Arial" panose="020B0604020202020204" pitchFamily="34" charset="0"/>
              </a:rPr>
              <a:t>). </a:t>
            </a:r>
          </a:p>
          <a:p>
            <a:endParaRPr lang="en-US" sz="2000" dirty="0">
              <a:latin typeface="Aptos" panose="020B0004020202020204" pitchFamily="34" charset="0"/>
              <a:cs typeface="Arial" panose="020B0604020202020204" pitchFamily="34" charset="0"/>
            </a:endParaRPr>
          </a:p>
          <a:p>
            <a:r>
              <a:rPr lang="en-US" sz="2000" dirty="0">
                <a:effectLst/>
                <a:latin typeface="Aptos" panose="020B0004020202020204" pitchFamily="34" charset="0"/>
                <a:ea typeface="Aptos" panose="020B0004020202020204" pitchFamily="34" charset="0"/>
                <a:cs typeface="Arial" panose="020B0604020202020204" pitchFamily="34" charset="0"/>
              </a:rPr>
              <a:t>If we look at things in that light, </a:t>
            </a:r>
            <a:r>
              <a:rPr lang="en-US" sz="2000" dirty="0">
                <a:solidFill>
                  <a:srgbClr val="FFC000"/>
                </a:solidFill>
                <a:effectLst/>
                <a:latin typeface="Aptos" panose="020B0004020202020204" pitchFamily="34" charset="0"/>
                <a:ea typeface="Aptos" panose="020B0004020202020204" pitchFamily="34" charset="0"/>
                <a:cs typeface="Arial" panose="020B0604020202020204" pitchFamily="34" charset="0"/>
              </a:rPr>
              <a:t>we see that we have a basic commonality with someone who is struggling with an addiction.</a:t>
            </a:r>
          </a:p>
          <a:p>
            <a:endParaRPr lang="en-US" dirty="0">
              <a:latin typeface="Aptos" panose="020B0004020202020204" pitchFamily="34" charset="0"/>
              <a:cs typeface="Arial" panose="020B0604020202020204" pitchFamily="34" charset="0"/>
            </a:endParaRPr>
          </a:p>
          <a:p>
            <a:r>
              <a:rPr lang="en-US" dirty="0">
                <a:latin typeface="Aptos" panose="020B0004020202020204" pitchFamily="34" charset="0"/>
                <a:cs typeface="Arial" panose="020B0604020202020204" pitchFamily="34" charset="0"/>
              </a:rPr>
              <a:t>Summary thought:  </a:t>
            </a:r>
            <a:r>
              <a:rPr lang="en-US" i="1" dirty="0">
                <a:latin typeface="Aptos" panose="020B0004020202020204" pitchFamily="34" charset="0"/>
                <a:cs typeface="Arial" panose="020B0604020202020204" pitchFamily="34" charset="0"/>
              </a:rPr>
              <a:t>iPhones</a:t>
            </a:r>
            <a:endParaRPr lang="en-US" dirty="0"/>
          </a:p>
        </p:txBody>
      </p:sp>
    </p:spTree>
    <p:extLst>
      <p:ext uri="{BB962C8B-B14F-4D97-AF65-F5344CB8AC3E}">
        <p14:creationId xmlns:p14="http://schemas.microsoft.com/office/powerpoint/2010/main" val="4237370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7C13-5E13-C710-B5DF-87843547B5C8}"/>
              </a:ext>
            </a:extLst>
          </p:cNvPr>
          <p:cNvSpPr>
            <a:spLocks noGrp="1"/>
          </p:cNvSpPr>
          <p:nvPr>
            <p:ph type="title"/>
          </p:nvPr>
        </p:nvSpPr>
        <p:spPr>
          <a:xfrm>
            <a:off x="919117" y="293370"/>
            <a:ext cx="10353762" cy="970450"/>
          </a:xfrm>
        </p:spPr>
        <p:txBody>
          <a:bodyPr>
            <a:normAutofit/>
          </a:bodyPr>
          <a:lstStyle/>
          <a:p>
            <a:r>
              <a:rPr lang="en-US" b="0" dirty="0"/>
              <a:t>Dealing with </a:t>
            </a:r>
            <a:r>
              <a:rPr lang="en-US" b="0" i="1" dirty="0">
                <a:solidFill>
                  <a:srgbClr val="FF0000"/>
                </a:solidFill>
              </a:rPr>
              <a:t>the Pursuit of Happiness</a:t>
            </a:r>
            <a:endParaRPr lang="en-US" b="0" i="1" dirty="0"/>
          </a:p>
        </p:txBody>
      </p:sp>
      <p:sp>
        <p:nvSpPr>
          <p:cNvPr id="3" name="TextBox 2">
            <a:extLst>
              <a:ext uri="{FF2B5EF4-FFF2-40B4-BE49-F238E27FC236}">
                <a16:creationId xmlns:a16="http://schemas.microsoft.com/office/drawing/2014/main" id="{4BDDADAE-2E35-38FA-5FB4-A6FFDBD24549}"/>
              </a:ext>
            </a:extLst>
          </p:cNvPr>
          <p:cNvSpPr txBox="1"/>
          <p:nvPr/>
        </p:nvSpPr>
        <p:spPr>
          <a:xfrm>
            <a:off x="411479" y="1542217"/>
            <a:ext cx="11369039" cy="4708981"/>
          </a:xfrm>
          <a:prstGeom prst="rect">
            <a:avLst/>
          </a:prstGeom>
          <a:noFill/>
        </p:spPr>
        <p:txBody>
          <a:bodyPr wrap="square" rtlCol="0">
            <a:spAutoFit/>
          </a:bodyPr>
          <a:lstStyle/>
          <a:p>
            <a:r>
              <a:rPr lang="en-US" sz="2000" dirty="0"/>
              <a:t>“</a:t>
            </a:r>
            <a:r>
              <a:rPr lang="en-US" sz="2000" i="1" dirty="0"/>
              <a:t>The Pursuit of Happiness</a:t>
            </a:r>
            <a:r>
              <a:rPr lang="en-US" sz="2000" dirty="0"/>
              <a:t>” by Ken Myers clarifies the historical understanding of that phrase as used in our Declaration of Independence compared to what it means to our modern mindset</a:t>
            </a:r>
          </a:p>
          <a:p>
            <a:endParaRPr lang="en-US" sz="2000" dirty="0"/>
          </a:p>
          <a:p>
            <a:r>
              <a:rPr lang="en-US" sz="2000" dirty="0">
                <a:effectLst/>
                <a:latin typeface="Aptos" panose="020B0004020202020204" pitchFamily="34" charset="0"/>
                <a:ea typeface="Aptos" panose="020B0004020202020204" pitchFamily="34" charset="0"/>
                <a:cs typeface="Times New Roman" panose="02020603050405020304" pitchFamily="18" charset="0"/>
              </a:rPr>
              <a:t>“Since the time of Aristotle and before, happiness was understood as a condition to which all people properly aspire.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But the happiness from days gone by had nothing to do with ‘whatever makes you feel good.’ Not at all. It was couched more in the biblical concept of “</a:t>
            </a:r>
            <a:r>
              <a:rPr lang="en-US" sz="20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blessedness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referring to “</a:t>
            </a:r>
            <a:r>
              <a:rPr lang="en-US" sz="2000" i="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a state of human flourishing that aligned the life of a person with the truest good</a:t>
            </a:r>
            <a:r>
              <a:rPr lang="en-US" sz="20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sz="2000" dirty="0"/>
          </a:p>
          <a:p>
            <a:r>
              <a:rPr lang="en-US" sz="2000" kern="100" dirty="0">
                <a:effectLst/>
                <a:latin typeface="Aptos" panose="020B0004020202020204" pitchFamily="34" charset="0"/>
                <a:ea typeface="Aptos" panose="020B0004020202020204" pitchFamily="34" charset="0"/>
                <a:cs typeface="Times New Roman" panose="02020603050405020304" pitchFamily="18" charset="0"/>
              </a:rPr>
              <a:t>Happiness was therefore “…an ETHICAL, and not a psychological, project. </a:t>
            </a:r>
            <a:r>
              <a:rPr lang="en-US" sz="2000" kern="100" dirty="0">
                <a:effectLst/>
                <a:latin typeface="Aptos" panose="020B0004020202020204" pitchFamily="34" charset="0"/>
                <a:ea typeface="Aptos" panose="020B0004020202020204" pitchFamily="34" charset="0"/>
                <a:cs typeface="Arial" panose="020B0604020202020204" pitchFamily="34" charset="0"/>
              </a:rPr>
              <a:t>To pursue happiness was to pursue the whole reason for one’s being, </a:t>
            </a:r>
            <a:r>
              <a:rPr lang="en-US" sz="2000" u="sng" kern="100" dirty="0">
                <a:effectLst/>
                <a:latin typeface="Aptos" panose="020B0004020202020204" pitchFamily="34" charset="0"/>
                <a:ea typeface="Aptos" panose="020B0004020202020204" pitchFamily="34" charset="0"/>
                <a:cs typeface="Arial" panose="020B0604020202020204" pitchFamily="34" charset="0"/>
              </a:rPr>
              <a:t>but that meant recognizing that one’s desires and actions were in need of correction</a:t>
            </a:r>
            <a:r>
              <a:rPr lang="en-US" sz="2000" kern="100" dirty="0">
                <a:effectLst/>
                <a:latin typeface="Aptos" panose="020B0004020202020204" pitchFamily="34" charset="0"/>
                <a:ea typeface="Aptos" panose="020B0004020202020204" pitchFamily="34" charset="0"/>
                <a:cs typeface="Arial" panose="020B0604020202020204" pitchFamily="34" charset="0"/>
              </a:rPr>
              <a:t>. It meant accounting for the fact that </a:t>
            </a:r>
            <a:r>
              <a:rPr lang="en-US" sz="2000" u="sng" kern="100" dirty="0">
                <a:effectLst/>
                <a:latin typeface="Aptos" panose="020B0004020202020204" pitchFamily="34" charset="0"/>
                <a:ea typeface="Aptos" panose="020B0004020202020204" pitchFamily="34" charset="0"/>
                <a:cs typeface="Arial" panose="020B0604020202020204" pitchFamily="34" charset="0"/>
              </a:rPr>
              <a:t>human beings did not instinctively pursue the truest good</a:t>
            </a:r>
            <a:r>
              <a:rPr lang="en-US" sz="2000" kern="100" dirty="0">
                <a:effectLst/>
                <a:latin typeface="Aptos" panose="020B0004020202020204" pitchFamily="34" charset="0"/>
                <a:ea typeface="Aptos" panose="020B0004020202020204" pitchFamily="34" charset="0"/>
                <a:cs typeface="Arial" panose="020B0604020202020204" pitchFamily="34" charset="0"/>
              </a:rPr>
              <a:t>, that some very attractive pleasures were not truly in keeping with the most essential contours of our nature. In Christian terms, the pursuit of happiness meant recognizing that God had created us to flourish in the context of obedience to Him so that our image-bearing nature might display His glory. </a:t>
            </a:r>
            <a:endParaRPr lang="en-US" dirty="0"/>
          </a:p>
        </p:txBody>
      </p:sp>
    </p:spTree>
    <p:extLst>
      <p:ext uri="{BB962C8B-B14F-4D97-AF65-F5344CB8AC3E}">
        <p14:creationId xmlns:p14="http://schemas.microsoft.com/office/powerpoint/2010/main" val="3879398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D428-FE4B-0097-E886-1B87AE6A1CBC}"/>
              </a:ext>
            </a:extLst>
          </p:cNvPr>
          <p:cNvSpPr>
            <a:spLocks noGrp="1"/>
          </p:cNvSpPr>
          <p:nvPr>
            <p:ph type="title"/>
          </p:nvPr>
        </p:nvSpPr>
        <p:spPr>
          <a:xfrm>
            <a:off x="919119" y="205208"/>
            <a:ext cx="10353762" cy="970450"/>
          </a:xfrm>
        </p:spPr>
        <p:txBody>
          <a:bodyPr/>
          <a:lstStyle/>
          <a:p>
            <a:r>
              <a:rPr lang="en-US" b="0" i="1" dirty="0">
                <a:solidFill>
                  <a:srgbClr val="FF0000"/>
                </a:solidFill>
              </a:rPr>
              <a:t>The Pursuit of Happiness</a:t>
            </a:r>
          </a:p>
        </p:txBody>
      </p:sp>
      <p:sp>
        <p:nvSpPr>
          <p:cNvPr id="3" name="TextBox 2">
            <a:extLst>
              <a:ext uri="{FF2B5EF4-FFF2-40B4-BE49-F238E27FC236}">
                <a16:creationId xmlns:a16="http://schemas.microsoft.com/office/drawing/2014/main" id="{E940FBB2-6945-235E-22D8-0E58DFDFFAE0}"/>
              </a:ext>
            </a:extLst>
          </p:cNvPr>
          <p:cNvSpPr txBox="1"/>
          <p:nvPr/>
        </p:nvSpPr>
        <p:spPr>
          <a:xfrm>
            <a:off x="384747" y="1669016"/>
            <a:ext cx="11422505" cy="4801314"/>
          </a:xfrm>
          <a:prstGeom prst="rect">
            <a:avLst/>
          </a:prstGeom>
          <a:noFill/>
        </p:spPr>
        <p:txBody>
          <a:bodyPr wrap="square" rtlCol="0">
            <a:spAutoFit/>
          </a:bodyPr>
          <a:lstStyle/>
          <a:p>
            <a:r>
              <a:rPr lang="en-US" sz="2000" i="1" kern="100" dirty="0">
                <a:solidFill>
                  <a:srgbClr val="FFC000"/>
                </a:solidFill>
                <a:effectLst/>
                <a:latin typeface="Aptos" panose="020B0004020202020204" pitchFamily="34" charset="0"/>
                <a:ea typeface="Aptos" panose="020B0004020202020204" pitchFamily="34" charset="0"/>
                <a:cs typeface="Arial" panose="020B0604020202020204" pitchFamily="34" charset="0"/>
              </a:rPr>
              <a:t>The recovery of a richer vision for human happiness is a project for which Christians are uniquely situated</a:t>
            </a:r>
            <a:r>
              <a:rPr lang="en-US" sz="2000" kern="100" dirty="0">
                <a:effectLst/>
                <a:latin typeface="Aptos" panose="020B0004020202020204" pitchFamily="34" charset="0"/>
                <a:ea typeface="Aptos" panose="020B0004020202020204" pitchFamily="34" charset="0"/>
                <a:cs typeface="Arial" panose="020B0604020202020204" pitchFamily="34" charset="0"/>
              </a:rPr>
              <a:t>. We believe, unlike most of our contemporaries, that we are made to delight in the knowledge and love of God, to find our fulfillment as creatures only as we walk in His ways. Knowing also that we live in a world disordered by sin, we recognize that true blessedness will often, until Christ returns, involve suffering, persecution, and sacrifice. Our happiness is not a right, but a gift from one who was a man of sorrows, acquainted with grief. To the best of our knowledge, Jesus never asked the disciples: “Are we having fun yet?” But He did teach them that faithful servants would enter into the joy of their master. </a:t>
            </a:r>
            <a:r>
              <a:rPr lang="en-US" sz="2000" kern="100" dirty="0">
                <a:solidFill>
                  <a:srgbClr val="FFC000"/>
                </a:solidFill>
                <a:effectLst/>
                <a:latin typeface="Aptos" panose="020B0004020202020204" pitchFamily="34" charset="0"/>
                <a:ea typeface="Aptos" panose="020B0004020202020204" pitchFamily="34" charset="0"/>
                <a:cs typeface="Arial" panose="020B0604020202020204" pitchFamily="34" charset="0"/>
              </a:rPr>
              <a:t>Happiness is the fruit of aligning our lives with God’s purposes for us…. The pursuit of such single-minded faithfulness, not simple-minded fun, is the true road to human happiness.”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At the end of his life, someone asked A.W. Tozer what he would say to people as a key point to living well:  “Tend your Garden.”</a:t>
            </a:r>
          </a:p>
          <a:p>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“Embrace Blah”</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51081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FAA5-5D97-F6CC-2E9F-54A90EC4C55D}"/>
              </a:ext>
            </a:extLst>
          </p:cNvPr>
          <p:cNvSpPr>
            <a:spLocks noGrp="1"/>
          </p:cNvSpPr>
          <p:nvPr>
            <p:ph type="title"/>
          </p:nvPr>
        </p:nvSpPr>
        <p:spPr>
          <a:xfrm>
            <a:off x="919119" y="294806"/>
            <a:ext cx="10353762" cy="970450"/>
          </a:xfrm>
        </p:spPr>
        <p:txBody>
          <a:bodyPr>
            <a:normAutofit fontScale="90000"/>
          </a:bodyPr>
          <a:lstStyle/>
          <a:p>
            <a:r>
              <a:rPr lang="en-US" b="0" dirty="0"/>
              <a:t>Dealing with the </a:t>
            </a:r>
            <a:r>
              <a:rPr lang="en-US" b="0" i="1" dirty="0">
                <a:solidFill>
                  <a:srgbClr val="FF0000"/>
                </a:solidFill>
              </a:rPr>
              <a:t>Inevitability of Struggle </a:t>
            </a:r>
            <a:r>
              <a:rPr lang="en-US" b="0" dirty="0">
                <a:solidFill>
                  <a:srgbClr val="FF0000"/>
                </a:solidFill>
              </a:rPr>
              <a:t>(</a:t>
            </a:r>
            <a:r>
              <a:rPr lang="en-US" sz="3100" b="0" dirty="0">
                <a:solidFill>
                  <a:srgbClr val="FF0000"/>
                </a:solidFill>
              </a:rPr>
              <a:t>Suffering</a:t>
            </a:r>
            <a:r>
              <a:rPr lang="en-US" b="0" dirty="0">
                <a:solidFill>
                  <a:srgbClr val="FF0000"/>
                </a:solidFill>
              </a:rPr>
              <a:t>)</a:t>
            </a:r>
          </a:p>
        </p:txBody>
      </p:sp>
      <p:sp>
        <p:nvSpPr>
          <p:cNvPr id="3" name="TextBox 2">
            <a:extLst>
              <a:ext uri="{FF2B5EF4-FFF2-40B4-BE49-F238E27FC236}">
                <a16:creationId xmlns:a16="http://schemas.microsoft.com/office/drawing/2014/main" id="{8C7A42A3-A2BD-E0F4-FE19-FD4A187274CA}"/>
              </a:ext>
            </a:extLst>
          </p:cNvPr>
          <p:cNvSpPr txBox="1"/>
          <p:nvPr/>
        </p:nvSpPr>
        <p:spPr>
          <a:xfrm>
            <a:off x="689547" y="1499016"/>
            <a:ext cx="10583334" cy="4801314"/>
          </a:xfrm>
          <a:prstGeom prst="rect">
            <a:avLst/>
          </a:prstGeom>
          <a:noFill/>
        </p:spPr>
        <p:txBody>
          <a:bodyPr wrap="square" rtlCol="0">
            <a:spAutoFit/>
          </a:bodyPr>
          <a:lstStyle/>
          <a:p>
            <a:pPr marL="28575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Given the dilemma of living with a lower room and an upper room, it should make sense in our minds that the Christian life is a struggle. </a:t>
            </a:r>
          </a:p>
          <a:p>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encourage patients to remember that struggle is important. Don’t try to avoid it. </a:t>
            </a:r>
          </a:p>
          <a:p>
            <a:pPr marL="285750" indent="-285750">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kern="100" dirty="0">
                <a:latin typeface="Aptos" panose="020B0004020202020204" pitchFamily="34" charset="0"/>
                <a:ea typeface="Aptos" panose="020B0004020202020204" pitchFamily="34" charset="0"/>
                <a:cs typeface="Times New Roman" panose="02020603050405020304" pitchFamily="18" charset="0"/>
              </a:rPr>
              <a:t>“</a:t>
            </a:r>
            <a:r>
              <a:rPr lang="en-US" i="1" kern="100" dirty="0">
                <a:latin typeface="Aptos" panose="020B0004020202020204" pitchFamily="34" charset="0"/>
                <a:ea typeface="Aptos" panose="020B0004020202020204" pitchFamily="34" charset="0"/>
                <a:cs typeface="Times New Roman" panose="02020603050405020304" pitchFamily="18" charset="0"/>
              </a:rPr>
              <a:t>Coaching and the Suffering Christian</a:t>
            </a:r>
            <a:r>
              <a:rPr lang="en-US" kern="100" dirty="0">
                <a:latin typeface="Aptos" panose="020B0004020202020204" pitchFamily="34" charset="0"/>
                <a:ea typeface="Aptos" panose="020B0004020202020204" pitchFamily="34" charset="0"/>
                <a:cs typeface="Times New Roman" panose="02020603050405020304" pitchFamily="18" charset="0"/>
              </a:rPr>
              <a:t>” by Joe Holland:</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Arial" panose="020B0604020202020204" pitchFamily="34" charset="0"/>
              </a:rPr>
              <a:t>I have spent my life being coached or coaching. I've played most of the major sports and some of the more unusual ones as well. I've learned that coaches face one major perennial challenge. It is the difficulty of motivating your athletes when pain and fatigue are urging them to quit. I’ve found that there are three basic coaching styles that seek to answer this challenge.</a:t>
            </a:r>
          </a:p>
          <a:p>
            <a:endParaRPr lang="en-US" kern="100" dirty="0">
              <a:latin typeface="Aptos" panose="020B0004020202020204" pitchFamily="34" charset="0"/>
              <a:ea typeface="Aptos" panose="020B0004020202020204" pitchFamily="34" charset="0"/>
              <a:cs typeface="Arial" panose="020B0604020202020204" pitchFamily="34" charset="0"/>
            </a:endParaRPr>
          </a:p>
          <a:p>
            <a:r>
              <a:rPr lang="en-US" sz="1800" dirty="0">
                <a:effectLst/>
                <a:latin typeface="Aptos" panose="020B0004020202020204" pitchFamily="34" charset="0"/>
                <a:ea typeface="Aptos" panose="020B0004020202020204" pitchFamily="34" charset="0"/>
                <a:cs typeface="Arial" panose="020B0604020202020204" pitchFamily="34" charset="0"/>
              </a:rPr>
              <a:t>The </a:t>
            </a:r>
            <a:r>
              <a:rPr lang="en-US" sz="1800" u="sng" dirty="0">
                <a:effectLst/>
                <a:latin typeface="Aptos" panose="020B0004020202020204" pitchFamily="34" charset="0"/>
                <a:ea typeface="Aptos" panose="020B0004020202020204" pitchFamily="34" charset="0"/>
                <a:cs typeface="Arial" panose="020B0604020202020204" pitchFamily="34" charset="0"/>
              </a:rPr>
              <a:t>first</a:t>
            </a:r>
            <a:r>
              <a:rPr lang="en-US" sz="1800" dirty="0">
                <a:effectLst/>
                <a:latin typeface="Aptos" panose="020B0004020202020204" pitchFamily="34" charset="0"/>
                <a:ea typeface="Aptos" panose="020B0004020202020204" pitchFamily="34" charset="0"/>
                <a:cs typeface="Arial" panose="020B0604020202020204" pitchFamily="34" charset="0"/>
              </a:rPr>
              <a:t> coaching style asserts that true athletes don't feel pain. It simply doesn't exist; it is a figment of the imagination. This is the mind-over-matter rationale. Pain isn't a challenge; or, it isn't even to be considered. To feel pain is to be weak, these athletes are told.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sz="1800" dirty="0">
                <a:effectLst/>
                <a:latin typeface="Aptos" panose="020B0004020202020204" pitchFamily="34" charset="0"/>
                <a:ea typeface="Times New Roman" panose="02020603050405020304" pitchFamily="18" charset="0"/>
                <a:cs typeface="Arial" panose="020B0604020202020204" pitchFamily="34" charset="0"/>
              </a:rPr>
              <a:t>Nonsense. Everyone feels pain.</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60369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B4C2-123B-FBD9-2BA2-28867C585AEF}"/>
              </a:ext>
            </a:extLst>
          </p:cNvPr>
          <p:cNvSpPr>
            <a:spLocks noGrp="1"/>
          </p:cNvSpPr>
          <p:nvPr>
            <p:ph type="title"/>
          </p:nvPr>
        </p:nvSpPr>
        <p:spPr>
          <a:xfrm>
            <a:off x="919119" y="294806"/>
            <a:ext cx="10353762" cy="970450"/>
          </a:xfrm>
        </p:spPr>
        <p:txBody>
          <a:bodyPr/>
          <a:lstStyle/>
          <a:p>
            <a:r>
              <a:rPr lang="en-US" b="0" i="1" dirty="0">
                <a:solidFill>
                  <a:srgbClr val="FF0000"/>
                </a:solidFill>
              </a:rPr>
              <a:t>Suffering</a:t>
            </a:r>
            <a:r>
              <a:rPr lang="en-US" b="0" dirty="0">
                <a:solidFill>
                  <a:srgbClr val="FF0000"/>
                </a:solidFill>
              </a:rPr>
              <a:t> / Struggle</a:t>
            </a:r>
          </a:p>
        </p:txBody>
      </p:sp>
      <p:sp>
        <p:nvSpPr>
          <p:cNvPr id="3" name="TextBox 2">
            <a:extLst>
              <a:ext uri="{FF2B5EF4-FFF2-40B4-BE49-F238E27FC236}">
                <a16:creationId xmlns:a16="http://schemas.microsoft.com/office/drawing/2014/main" id="{03C8B4D5-04C0-A850-186C-E971F0016B52}"/>
              </a:ext>
            </a:extLst>
          </p:cNvPr>
          <p:cNvSpPr txBox="1"/>
          <p:nvPr/>
        </p:nvSpPr>
        <p:spPr>
          <a:xfrm>
            <a:off x="642078" y="1603947"/>
            <a:ext cx="10907843" cy="4801314"/>
          </a:xfrm>
          <a:prstGeom prst="rect">
            <a:avLst/>
          </a:prstGeom>
          <a:noFill/>
        </p:spPr>
        <p:txBody>
          <a:bodyPr wrap="square" rtlCol="0">
            <a:spAutoFit/>
          </a:bodyPr>
          <a:lstStyle/>
          <a:p>
            <a:r>
              <a:rPr lang="en-US" sz="1800" dirty="0">
                <a:effectLst/>
                <a:latin typeface="Aptos" panose="020B0004020202020204" pitchFamily="34" charset="0"/>
                <a:ea typeface="Aptos" panose="020B0004020202020204" pitchFamily="34" charset="0"/>
                <a:cs typeface="Arial" panose="020B0604020202020204" pitchFamily="34" charset="0"/>
              </a:rPr>
              <a:t>The </a:t>
            </a:r>
            <a:r>
              <a:rPr lang="en-US" sz="1800" u="sng" dirty="0">
                <a:effectLst/>
                <a:latin typeface="Aptos" panose="020B0004020202020204" pitchFamily="34" charset="0"/>
                <a:ea typeface="Aptos" panose="020B0004020202020204" pitchFamily="34" charset="0"/>
                <a:cs typeface="Arial" panose="020B0604020202020204" pitchFamily="34" charset="0"/>
              </a:rPr>
              <a:t>second</a:t>
            </a:r>
            <a:r>
              <a:rPr lang="en-US" sz="1800" dirty="0">
                <a:effectLst/>
                <a:latin typeface="Aptos" panose="020B0004020202020204" pitchFamily="34" charset="0"/>
                <a:ea typeface="Aptos" panose="020B0004020202020204" pitchFamily="34" charset="0"/>
                <a:cs typeface="Arial" panose="020B0604020202020204" pitchFamily="34" charset="0"/>
              </a:rPr>
              <a:t> coaching style asserts that true athletes love pain. They eat pain for breakfast. They seek pain out. They smile when their fast-twitch muscle fibers are on fire. They love to receive and deliver concussive hits, they are taught.</a:t>
            </a:r>
          </a:p>
          <a:p>
            <a:endParaRPr lang="en-US" dirty="0">
              <a:latin typeface="Aptos" panose="020B0004020202020204" pitchFamily="34" charset="0"/>
              <a:cs typeface="Arial" panose="020B0604020202020204" pitchFamily="34" charset="0"/>
            </a:endParaRPr>
          </a:p>
          <a:p>
            <a:r>
              <a:rPr lang="en-US" sz="1800" dirty="0">
                <a:effectLst/>
                <a:latin typeface="Aptos" panose="020B0004020202020204" pitchFamily="34" charset="0"/>
                <a:ea typeface="Aptos" panose="020B0004020202020204" pitchFamily="34" charset="0"/>
                <a:cs typeface="Arial" panose="020B0604020202020204" pitchFamily="34" charset="0"/>
              </a:rPr>
              <a:t>Nonsense. No one loves pain.</a:t>
            </a:r>
          </a:p>
          <a:p>
            <a:endParaRPr lang="en-US" dirty="0">
              <a:latin typeface="Aptos" panose="020B0004020202020204" pitchFamily="34" charset="0"/>
              <a:cs typeface="Arial" panose="020B0604020202020204" pitchFamily="34" charset="0"/>
            </a:endParaRPr>
          </a:p>
          <a:p>
            <a:r>
              <a:rPr lang="en-US" sz="1800" dirty="0">
                <a:effectLst/>
                <a:latin typeface="Aptos" panose="020B0004020202020204" pitchFamily="34" charset="0"/>
                <a:ea typeface="Aptos" panose="020B0004020202020204" pitchFamily="34" charset="0"/>
                <a:cs typeface="Arial" panose="020B0604020202020204" pitchFamily="34" charset="0"/>
              </a:rPr>
              <a:t>The </a:t>
            </a:r>
            <a:r>
              <a:rPr lang="en-US" sz="1800" u="sng" dirty="0">
                <a:effectLst/>
                <a:latin typeface="Aptos" panose="020B0004020202020204" pitchFamily="34" charset="0"/>
                <a:ea typeface="Aptos" panose="020B0004020202020204" pitchFamily="34" charset="0"/>
                <a:cs typeface="Arial" panose="020B0604020202020204" pitchFamily="34" charset="0"/>
              </a:rPr>
              <a:t>third</a:t>
            </a:r>
            <a:r>
              <a:rPr lang="en-US" sz="1800" dirty="0">
                <a:effectLst/>
                <a:latin typeface="Aptos" panose="020B0004020202020204" pitchFamily="34" charset="0"/>
                <a:ea typeface="Aptos" panose="020B0004020202020204" pitchFamily="34" charset="0"/>
                <a:cs typeface="Arial" panose="020B0604020202020204" pitchFamily="34" charset="0"/>
              </a:rPr>
              <a:t> coaching style asserts that true athletes, successful athletes, </a:t>
            </a:r>
            <a:r>
              <a:rPr lang="en-US" sz="1800" dirty="0">
                <a:solidFill>
                  <a:srgbClr val="FFC000"/>
                </a:solidFill>
                <a:effectLst/>
                <a:latin typeface="Aptos" panose="020B0004020202020204" pitchFamily="34" charset="0"/>
                <a:ea typeface="Aptos" panose="020B0004020202020204" pitchFamily="34" charset="0"/>
                <a:cs typeface="Arial" panose="020B0604020202020204" pitchFamily="34" charset="0"/>
              </a:rPr>
              <a:t>find pain to be a necessary experience </a:t>
            </a:r>
            <a:r>
              <a:rPr lang="en-US" sz="1800" dirty="0">
                <a:effectLst/>
                <a:latin typeface="Aptos" panose="020B0004020202020204" pitchFamily="34" charset="0"/>
                <a:ea typeface="Aptos" panose="020B0004020202020204" pitchFamily="34" charset="0"/>
                <a:cs typeface="Arial" panose="020B0604020202020204" pitchFamily="34" charset="0"/>
              </a:rPr>
              <a:t>in the sport they love. Pain is the friction of growth toward accomplished goals and skill development. These athletes are taught to expect pain, respect pain, and listen to pain as a sign they are progressing. Coaches who adopt this coaching style toward pain tend to produce the healthiest athletes.</a:t>
            </a:r>
          </a:p>
          <a:p>
            <a:endParaRPr lang="en-US" dirty="0">
              <a:latin typeface="Aptos" panose="020B0004020202020204" pitchFamily="34" charset="0"/>
              <a:cs typeface="Arial" panose="020B0604020202020204" pitchFamily="34" charset="0"/>
            </a:endParaRPr>
          </a:p>
          <a:p>
            <a:r>
              <a:rPr lang="en-US" sz="1800" dirty="0">
                <a:effectLst/>
                <a:latin typeface="Aptos" panose="020B0004020202020204" pitchFamily="34" charset="0"/>
                <a:ea typeface="Aptos" panose="020B0004020202020204" pitchFamily="34" charset="0"/>
                <a:cs typeface="Arial" panose="020B0604020202020204" pitchFamily="34" charset="0"/>
              </a:rPr>
              <a:t>Christianity has a point of contact with these coaching styles and the presence of pain and suffering in the life of every Christian. Despite the vain thoughts of the early convert, the life of faith in Christ is not an ascent to heavenly bliss on a pillow of protection and prosperity. The way up is often the way down, a cross before a crown. </a:t>
            </a:r>
            <a:r>
              <a:rPr lang="en-US" sz="1800" dirty="0">
                <a:solidFill>
                  <a:srgbClr val="FFC000"/>
                </a:solidFill>
                <a:effectLst/>
                <a:latin typeface="Aptos" panose="020B0004020202020204" pitchFamily="34" charset="0"/>
                <a:ea typeface="Aptos" panose="020B0004020202020204" pitchFamily="34" charset="0"/>
                <a:cs typeface="Arial" panose="020B0604020202020204" pitchFamily="34" charset="0"/>
              </a:rPr>
              <a:t>Whether you are that early convert or a saint seasoned in trials, you will experience pain and suffering in the Christian life with a deep tension—a spiritual, emotional, cognitive, theological, and eschatological tension.</a:t>
            </a:r>
            <a:endParaRPr lang="en-US" dirty="0">
              <a:solidFill>
                <a:srgbClr val="FFC000"/>
              </a:solidFill>
            </a:endParaRPr>
          </a:p>
        </p:txBody>
      </p:sp>
    </p:spTree>
    <p:extLst>
      <p:ext uri="{BB962C8B-B14F-4D97-AF65-F5344CB8AC3E}">
        <p14:creationId xmlns:p14="http://schemas.microsoft.com/office/powerpoint/2010/main" val="976897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EE18-090C-E3AA-6707-CDD0D30C9130}"/>
              </a:ext>
            </a:extLst>
          </p:cNvPr>
          <p:cNvSpPr>
            <a:spLocks noGrp="1"/>
          </p:cNvSpPr>
          <p:nvPr>
            <p:ph type="title"/>
          </p:nvPr>
        </p:nvSpPr>
        <p:spPr>
          <a:xfrm>
            <a:off x="5146160" y="192701"/>
            <a:ext cx="5978072" cy="970450"/>
          </a:xfrm>
        </p:spPr>
        <p:txBody>
          <a:bodyPr vert="horz" lIns="91440" tIns="45720" rIns="91440" bIns="45720" rtlCol="0" anchor="ctr">
            <a:normAutofit/>
          </a:bodyPr>
          <a:lstStyle/>
          <a:p>
            <a:r>
              <a:rPr lang="en-US" b="0" dirty="0"/>
              <a:t>Dealing with </a:t>
            </a:r>
            <a:r>
              <a:rPr lang="en-US" b="0" i="1" dirty="0">
                <a:solidFill>
                  <a:srgbClr val="FF0000"/>
                </a:solidFill>
              </a:rPr>
              <a:t>Anxiety</a:t>
            </a:r>
          </a:p>
        </p:txBody>
      </p:sp>
      <p:pic>
        <p:nvPicPr>
          <p:cNvPr id="9218" name="Picture 2">
            <a:extLst>
              <a:ext uri="{FF2B5EF4-FFF2-40B4-BE49-F238E27FC236}">
                <a16:creationId xmlns:a16="http://schemas.microsoft.com/office/drawing/2014/main" id="{6F3FC844-A1C2-C6AC-206A-AD037A28FB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16" r="29987"/>
          <a:stretch/>
        </p:blipFill>
        <p:spPr bwMode="auto">
          <a:xfrm>
            <a:off x="-10649" y="1"/>
            <a:ext cx="45716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C9EB03-E468-6CDC-CF2B-9DC276ED7327}"/>
              </a:ext>
            </a:extLst>
          </p:cNvPr>
          <p:cNvSpPr txBox="1"/>
          <p:nvPr/>
        </p:nvSpPr>
        <p:spPr>
          <a:xfrm>
            <a:off x="4227225" y="1246356"/>
            <a:ext cx="7600013" cy="5418943"/>
          </a:xfrm>
          <a:prstGeom prst="rect">
            <a:avLst/>
          </a:prstGeom>
        </p:spPr>
        <p:txBody>
          <a:bodyPr vert="horz" lIns="91440" tIns="45720" rIns="91440" bIns="45720" rtlCol="0" anchor="ctr">
            <a:normAutofit/>
          </a:bodyPr>
          <a:lstStyle/>
          <a:p>
            <a:pPr marR="0" lvl="2">
              <a:lnSpc>
                <a:spcPct val="90000"/>
              </a:lnSpc>
              <a:spcBef>
                <a:spcPct val="20000"/>
              </a:spcBef>
              <a:spcAft>
                <a:spcPts val="600"/>
              </a:spcAft>
              <a:buClr>
                <a:srgbClr val="FFF15C"/>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The most common emotional struggle that I see in the office.</a:t>
            </a:r>
          </a:p>
          <a:p>
            <a:pPr marR="0" lvl="2">
              <a:lnSpc>
                <a:spcPct val="90000"/>
              </a:lnSpc>
              <a:spcBef>
                <a:spcPct val="20000"/>
              </a:spcBef>
              <a:spcAft>
                <a:spcPts val="600"/>
              </a:spcAft>
              <a:buClr>
                <a:srgbClr val="FFF15C"/>
              </a:buClr>
              <a:buSzPct val="70000"/>
              <a:buFont typeface="Wingdings 2" charset="2"/>
            </a:pPr>
            <a:endPar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R="0" lvl="2">
              <a:lnSpc>
                <a:spcPct val="90000"/>
              </a:lnSpc>
              <a:spcBef>
                <a:spcPct val="20000"/>
              </a:spcBef>
              <a:spcAft>
                <a:spcPts val="600"/>
              </a:spcAft>
              <a:buClr>
                <a:srgbClr val="FFF15C"/>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Anxiety is so frustrating because we can’t control it. It’s like a flame that fuels itself, and when we can’t get control over it, it rages into episodes of panic attacks.</a:t>
            </a:r>
          </a:p>
          <a:p>
            <a:pPr marR="0" lvl="2">
              <a:lnSpc>
                <a:spcPct val="90000"/>
              </a:lnSpc>
              <a:spcBef>
                <a:spcPct val="20000"/>
              </a:spcBef>
              <a:spcAft>
                <a:spcPts val="600"/>
              </a:spcAft>
              <a:buClr>
                <a:srgbClr val="FFF15C"/>
              </a:buClr>
              <a:buSzPct val="70000"/>
              <a:buFont typeface="Wingdings 2" charset="2"/>
            </a:pPr>
            <a:endPar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R="0" lvl="2">
              <a:lnSpc>
                <a:spcPct val="90000"/>
              </a:lnSpc>
              <a:spcBef>
                <a:spcPct val="20000"/>
              </a:spcBef>
              <a:spcAft>
                <a:spcPts val="600"/>
              </a:spcAft>
              <a:buClr>
                <a:srgbClr val="FFF15C"/>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When you look at it that way, doesn’t anxiety end up being a </a:t>
            </a:r>
            <a:r>
              <a:rPr lang="en-US" sz="200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control issue</a:t>
            </a: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?!...as long as we feel like we have our ducks all swimming in the same pond, we don’t tend to struggle with anxiety. </a:t>
            </a:r>
          </a:p>
          <a:p>
            <a:pPr marR="0" lvl="2">
              <a:lnSpc>
                <a:spcPct val="90000"/>
              </a:lnSpc>
              <a:spcBef>
                <a:spcPct val="20000"/>
              </a:spcBef>
              <a:spcAft>
                <a:spcPts val="600"/>
              </a:spcAft>
              <a:buClr>
                <a:srgbClr val="FFF15C"/>
              </a:buClr>
              <a:buSzPct val="70000"/>
              <a:buFont typeface="Wingdings 2" charset="2"/>
            </a:pPr>
            <a:endPar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R="0" lvl="2">
              <a:lnSpc>
                <a:spcPct val="90000"/>
              </a:lnSpc>
              <a:spcBef>
                <a:spcPct val="20000"/>
              </a:spcBef>
              <a:spcAft>
                <a:spcPts val="600"/>
              </a:spcAft>
              <a:buClr>
                <a:srgbClr val="FFF15C"/>
              </a:buClr>
              <a:buSzPct val="70000"/>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I understand when someone comes into the office with full blown panic attacks, they are at a place in their journey where having a medication which douses the flame helps to move them through this frustrating struggle. </a:t>
            </a:r>
          </a:p>
        </p:txBody>
      </p:sp>
    </p:spTree>
    <p:extLst>
      <p:ext uri="{BB962C8B-B14F-4D97-AF65-F5344CB8AC3E}">
        <p14:creationId xmlns:p14="http://schemas.microsoft.com/office/powerpoint/2010/main" val="3182431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BDD3-1DBF-4D30-A5AD-D5045B0D137A}"/>
              </a:ext>
            </a:extLst>
          </p:cNvPr>
          <p:cNvSpPr>
            <a:spLocks noGrp="1"/>
          </p:cNvSpPr>
          <p:nvPr>
            <p:ph type="title"/>
          </p:nvPr>
        </p:nvSpPr>
        <p:spPr>
          <a:xfrm>
            <a:off x="5129598" y="0"/>
            <a:ext cx="6292906" cy="910215"/>
          </a:xfrm>
        </p:spPr>
        <p:txBody>
          <a:bodyPr vert="horz" lIns="91440" tIns="45720" rIns="91440" bIns="45720" rtlCol="0" anchor="b">
            <a:noAutofit/>
          </a:bodyPr>
          <a:lstStyle/>
          <a:p>
            <a:r>
              <a:rPr lang="en-US" b="0" i="1" dirty="0">
                <a:solidFill>
                  <a:srgbClr val="FF0000"/>
                </a:solidFill>
              </a:rPr>
              <a:t>Anxiety</a:t>
            </a:r>
            <a:endParaRPr lang="en-US" b="0" i="1" dirty="0"/>
          </a:p>
        </p:txBody>
      </p:sp>
      <p:pic>
        <p:nvPicPr>
          <p:cNvPr id="10242" name="Picture 2">
            <a:extLst>
              <a:ext uri="{FF2B5EF4-FFF2-40B4-BE49-F238E27FC236}">
                <a16:creationId xmlns:a16="http://schemas.microsoft.com/office/drawing/2014/main" id="{FF80F740-A348-B397-6536-E0365594FE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16" r="29987"/>
          <a:stretch/>
        </p:blipFill>
        <p:spPr bwMode="auto">
          <a:xfrm>
            <a:off x="20" y="10"/>
            <a:ext cx="457162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9C247B-840A-A28E-D4C9-9686BB024448}"/>
              </a:ext>
            </a:extLst>
          </p:cNvPr>
          <p:cNvSpPr txBox="1"/>
          <p:nvPr/>
        </p:nvSpPr>
        <p:spPr>
          <a:xfrm>
            <a:off x="4753362" y="1112596"/>
            <a:ext cx="7045377" cy="5386090"/>
          </a:xfrm>
          <a:prstGeom prst="rect">
            <a:avLst/>
          </a:prstGeom>
          <a:noFill/>
        </p:spPr>
        <p:txBody>
          <a:bodyPr wrap="square" rtlCol="0">
            <a:spAutoFit/>
          </a:bodyPr>
          <a:lstStyle/>
          <a:p>
            <a:r>
              <a:rPr lang="en-US" sz="2400" dirty="0"/>
              <a:t>Control = an illusion at best?</a:t>
            </a:r>
          </a:p>
          <a:p>
            <a:pPr marL="742950" lvl="1" indent="-285750">
              <a:buFont typeface="Arial" panose="020B0604020202020204" pitchFamily="34" charset="0"/>
              <a:buChar char="•"/>
            </a:pPr>
            <a:r>
              <a:rPr lang="en-US" sz="2400" dirty="0"/>
              <a:t>No given moment any day of our lives that we can guarantee safety from calamity</a:t>
            </a:r>
          </a:p>
          <a:p>
            <a:pPr marL="742950" lvl="1" indent="-285750">
              <a:buFont typeface="Arial" panose="020B0604020202020204" pitchFamily="34" charset="0"/>
              <a:buChar char="•"/>
            </a:pPr>
            <a:r>
              <a:rPr lang="en-US" sz="2400" dirty="0"/>
              <a:t>We have no promise for another “tomorrow”</a:t>
            </a:r>
          </a:p>
          <a:p>
            <a:pPr marL="285750" indent="-285750">
              <a:buFont typeface="Arial" panose="020B0604020202020204" pitchFamily="34" charset="0"/>
              <a:buChar char="•"/>
            </a:pPr>
            <a:endParaRPr lang="en-US" sz="1400" dirty="0"/>
          </a:p>
          <a:p>
            <a:r>
              <a:rPr lang="en-US" sz="2400" dirty="0"/>
              <a:t>Can we learn to TRUST GOD with these things we can’t control?</a:t>
            </a:r>
          </a:p>
          <a:p>
            <a:pPr algn="ctr"/>
            <a:endParaRPr lang="en-US" sz="1400" dirty="0"/>
          </a:p>
          <a:p>
            <a:pPr algn="ctr"/>
            <a:r>
              <a:rPr lang="en-US" sz="2400" dirty="0"/>
              <a:t>Psalm 139:  </a:t>
            </a:r>
            <a:r>
              <a:rPr lang="en-US" sz="2400" b="1" i="0" baseline="30000" dirty="0">
                <a:effectLst/>
                <a:latin typeface="system-ui"/>
              </a:rPr>
              <a:t>15 </a:t>
            </a:r>
            <a:r>
              <a:rPr lang="en-US" sz="2400" b="0" i="0" dirty="0">
                <a:effectLst/>
                <a:latin typeface="system-ui"/>
              </a:rPr>
              <a:t>My frame was not hidden from you,</a:t>
            </a:r>
            <a:br>
              <a:rPr lang="en-US" sz="2400" dirty="0"/>
            </a:br>
            <a:r>
              <a:rPr lang="en-US" sz="2400" b="0" i="0" dirty="0">
                <a:effectLst/>
                <a:latin typeface="system-ui"/>
              </a:rPr>
              <a:t>when I was being made in secret,</a:t>
            </a:r>
            <a:br>
              <a:rPr lang="en-US" sz="2400" dirty="0"/>
            </a:br>
            <a:r>
              <a:rPr lang="en-US" sz="2400" b="0" i="0" dirty="0">
                <a:effectLst/>
                <a:latin typeface="Courier New" panose="02070309020205020404" pitchFamily="49" charset="0"/>
              </a:rPr>
              <a:t> </a:t>
            </a:r>
            <a:r>
              <a:rPr lang="en-US" sz="2400" b="0" i="0" dirty="0">
                <a:effectLst/>
                <a:latin typeface="system-ui"/>
              </a:rPr>
              <a:t>intricately woven in the depths of the earth.</a:t>
            </a:r>
            <a:br>
              <a:rPr lang="en-US" sz="2400" dirty="0"/>
            </a:br>
            <a:r>
              <a:rPr lang="en-US" sz="2400" b="1" i="0" baseline="30000" dirty="0">
                <a:effectLst/>
                <a:latin typeface="system-ui"/>
              </a:rPr>
              <a:t>16 </a:t>
            </a:r>
            <a:r>
              <a:rPr lang="en-US" sz="2400" b="0" i="0" dirty="0">
                <a:effectLst/>
                <a:latin typeface="system-ui"/>
              </a:rPr>
              <a:t>Your eyes saw my unformed substance;</a:t>
            </a:r>
            <a:br>
              <a:rPr lang="en-US" sz="2400" dirty="0"/>
            </a:br>
            <a:r>
              <a:rPr lang="en-US" sz="2400" b="0" i="0" dirty="0">
                <a:solidFill>
                  <a:srgbClr val="FFC000"/>
                </a:solidFill>
                <a:effectLst/>
                <a:latin typeface="system-ui"/>
              </a:rPr>
              <a:t>in your book were written, every one of them,</a:t>
            </a:r>
            <a:br>
              <a:rPr lang="en-US" sz="2400" dirty="0">
                <a:solidFill>
                  <a:srgbClr val="FFC000"/>
                </a:solidFill>
              </a:rPr>
            </a:br>
            <a:r>
              <a:rPr lang="en-US" sz="2400" b="0" i="0" dirty="0">
                <a:solidFill>
                  <a:srgbClr val="FFC000"/>
                </a:solidFill>
                <a:effectLst/>
                <a:latin typeface="system-ui"/>
              </a:rPr>
              <a:t>the days that were formed for me,</a:t>
            </a:r>
            <a:br>
              <a:rPr lang="en-US" sz="2400" dirty="0"/>
            </a:br>
            <a:r>
              <a:rPr lang="en-US" sz="2400" b="0" i="0" dirty="0">
                <a:effectLst/>
                <a:latin typeface="system-ui"/>
              </a:rPr>
              <a:t>when as yet there was none of them.</a:t>
            </a:r>
            <a:endParaRPr lang="en-US" sz="2400" dirty="0"/>
          </a:p>
        </p:txBody>
      </p:sp>
    </p:spTree>
    <p:extLst>
      <p:ext uri="{BB962C8B-B14F-4D97-AF65-F5344CB8AC3E}">
        <p14:creationId xmlns:p14="http://schemas.microsoft.com/office/powerpoint/2010/main" val="376370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A745-072D-84F9-B7E9-148D9E25DC0B}"/>
              </a:ext>
            </a:extLst>
          </p:cNvPr>
          <p:cNvSpPr>
            <a:spLocks noGrp="1"/>
          </p:cNvSpPr>
          <p:nvPr>
            <p:ph type="title"/>
          </p:nvPr>
        </p:nvSpPr>
        <p:spPr>
          <a:xfrm>
            <a:off x="5467739" y="0"/>
            <a:ext cx="5805142" cy="970450"/>
          </a:xfrm>
        </p:spPr>
        <p:txBody>
          <a:bodyPr/>
          <a:lstStyle/>
          <a:p>
            <a:r>
              <a:rPr lang="en-US" b="0" i="1" dirty="0">
                <a:ln w="6350">
                  <a:solidFill>
                    <a:schemeClr val="tx1">
                      <a:alpha val="10000"/>
                    </a:schemeClr>
                  </a:solidFill>
                </a:ln>
                <a:solidFill>
                  <a:srgbClr val="FF0000"/>
                </a:solidFill>
              </a:rPr>
              <a:t>Anxiety</a:t>
            </a:r>
            <a:endParaRPr lang="en-US" b="0" i="1" dirty="0">
              <a:ln w="6350">
                <a:solidFill>
                  <a:schemeClr val="tx1">
                    <a:alpha val="10000"/>
                  </a:schemeClr>
                </a:solidFill>
              </a:ln>
              <a:solidFill>
                <a:schemeClr val="tx1"/>
              </a:solidFill>
            </a:endParaRPr>
          </a:p>
        </p:txBody>
      </p:sp>
      <p:sp>
        <p:nvSpPr>
          <p:cNvPr id="3" name="TextBox 2">
            <a:extLst>
              <a:ext uri="{FF2B5EF4-FFF2-40B4-BE49-F238E27FC236}">
                <a16:creationId xmlns:a16="http://schemas.microsoft.com/office/drawing/2014/main" id="{68FE02A5-2FE4-86E9-89B1-81FA821ABF45}"/>
              </a:ext>
            </a:extLst>
          </p:cNvPr>
          <p:cNvSpPr txBox="1"/>
          <p:nvPr/>
        </p:nvSpPr>
        <p:spPr>
          <a:xfrm>
            <a:off x="4823005" y="1213046"/>
            <a:ext cx="7094609" cy="532453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chemeClr val="tx1"/>
                </a:solidFill>
                <a:effectLst>
                  <a:outerShdw blurRad="38100" dist="38100" dir="2700000" algn="tl">
                    <a:srgbClr val="000000">
                      <a:alpha val="43137"/>
                    </a:srgbClr>
                  </a:outerShdw>
                </a:effectLst>
              </a:rPr>
              <a:t>Learning to live </a:t>
            </a:r>
            <a:r>
              <a:rPr lang="en-US" sz="2000" i="1" dirty="0">
                <a:solidFill>
                  <a:schemeClr val="tx1"/>
                </a:solidFill>
                <a:effectLst>
                  <a:outerShdw blurRad="38100" dist="38100" dir="2700000" algn="tl">
                    <a:srgbClr val="000000">
                      <a:alpha val="43137"/>
                    </a:srgbClr>
                  </a:outerShdw>
                </a:effectLst>
              </a:rPr>
              <a:t>despite</a:t>
            </a:r>
            <a:r>
              <a:rPr lang="en-US" sz="2000" dirty="0">
                <a:solidFill>
                  <a:schemeClr val="tx1"/>
                </a:solidFill>
                <a:effectLst>
                  <a:outerShdw blurRad="38100" dist="38100" dir="2700000" algn="tl">
                    <a:srgbClr val="000000">
                      <a:alpha val="43137"/>
                    </a:srgbClr>
                  </a:outerShdw>
                </a:effectLst>
              </a:rPr>
              <a:t> the presence of anxiety is one of those areas where we should be consciously training our children:</a:t>
            </a:r>
          </a:p>
          <a:p>
            <a:endParaRPr lang="en-US" sz="2000" dirty="0">
              <a:solidFill>
                <a:schemeClr val="tx1"/>
              </a:solidFill>
              <a:effectLst>
                <a:outerShdw blurRad="38100" dist="38100" dir="2700000" algn="tl">
                  <a:srgbClr val="000000">
                    <a:alpha val="43137"/>
                  </a:srgbClr>
                </a:outerShdw>
              </a:effectLst>
            </a:endParaRPr>
          </a:p>
          <a:p>
            <a:r>
              <a:rPr lang="en-US" sz="2000" dirty="0">
                <a:solidFill>
                  <a:schemeClr val="tx1"/>
                </a:solidFill>
                <a:effectLst>
                  <a:outerShdw blurRad="38100" dist="38100" dir="2700000" algn="tl">
                    <a:srgbClr val="000000">
                      <a:alpha val="43137"/>
                    </a:srgbClr>
                  </a:outerShdw>
                </a:effectLst>
              </a:rPr>
              <a:t>My friend looked for opportunities to train her children to do things that were stretching to them</a:t>
            </a:r>
          </a:p>
          <a:p>
            <a:pPr lvl="1"/>
            <a:endParaRPr lang="en-US" sz="2000" dirty="0">
              <a:solidFill>
                <a:schemeClr val="tx1"/>
              </a:solidFill>
              <a:effectLst>
                <a:outerShdw blurRad="38100" dist="38100" dir="2700000" algn="tl">
                  <a:srgbClr val="000000">
                    <a:alpha val="43137"/>
                  </a:srgbClr>
                </a:outerShdw>
              </a:effectLst>
            </a:endParaRPr>
          </a:p>
          <a:p>
            <a:r>
              <a:rPr lang="en-US" sz="2000" dirty="0">
                <a:solidFill>
                  <a:schemeClr val="tx1"/>
                </a:solidFill>
                <a:effectLst>
                  <a:outerShdw blurRad="38100" dist="38100" dir="2700000" algn="tl">
                    <a:srgbClr val="000000">
                      <a:alpha val="43137"/>
                    </a:srgbClr>
                  </a:outerShdw>
                </a:effectLst>
              </a:rPr>
              <a:t>For those of you whose parents struggled with anxiety, you obviously didn’t have training like this</a:t>
            </a:r>
          </a:p>
          <a:p>
            <a:pPr marL="285750" indent="-285750">
              <a:buFont typeface="Arial" panose="020B0604020202020204" pitchFamily="34" charset="0"/>
              <a:buChar char="•"/>
            </a:pPr>
            <a:r>
              <a:rPr lang="en-US" sz="2000" dirty="0">
                <a:solidFill>
                  <a:schemeClr val="tx1"/>
                </a:solidFill>
                <a:effectLst>
                  <a:outerShdw blurRad="38100" dist="38100" dir="2700000" algn="tl">
                    <a:srgbClr val="000000">
                      <a:alpha val="43137"/>
                    </a:srgbClr>
                  </a:outerShdw>
                </a:effectLst>
              </a:rPr>
              <a:t>Don’t play the “blame game.” (That gets you nowhere fast!)</a:t>
            </a:r>
          </a:p>
          <a:p>
            <a:pPr marL="285750" indent="-285750">
              <a:buFont typeface="Arial" panose="020B0604020202020204" pitchFamily="34" charset="0"/>
              <a:buChar char="•"/>
            </a:pPr>
            <a:r>
              <a:rPr lang="en-US" sz="2000" dirty="0">
                <a:solidFill>
                  <a:schemeClr val="tx1"/>
                </a:solidFill>
                <a:effectLst>
                  <a:outerShdw blurRad="38100" dist="38100" dir="2700000" algn="tl">
                    <a:srgbClr val="000000">
                      <a:alpha val="43137"/>
                    </a:srgbClr>
                  </a:outerShdw>
                </a:effectLst>
              </a:rPr>
              <a:t>Don’t blame it on the genes. (That is a God-devoid explanation from “science.”)</a:t>
            </a:r>
          </a:p>
          <a:p>
            <a:pPr marL="285750" indent="-285750">
              <a:buFont typeface="Arial" panose="020B0604020202020204" pitchFamily="34" charset="0"/>
              <a:buChar char="•"/>
            </a:pPr>
            <a:r>
              <a:rPr lang="en-US" sz="2000" dirty="0">
                <a:solidFill>
                  <a:schemeClr val="tx1"/>
                </a:solidFill>
                <a:effectLst>
                  <a:outerShdw blurRad="38100" dist="38100" dir="2700000" algn="tl">
                    <a:srgbClr val="000000">
                      <a:alpha val="43137"/>
                    </a:srgbClr>
                  </a:outerShdw>
                </a:effectLst>
              </a:rPr>
              <a:t>Start with baby steps and do things despite feelings of anxiety.</a:t>
            </a:r>
          </a:p>
          <a:p>
            <a:pPr marL="285750" indent="-285750">
              <a:buFont typeface="Arial" panose="020B0604020202020204" pitchFamily="34" charset="0"/>
              <a:buChar char="•"/>
            </a:pPr>
            <a:r>
              <a:rPr lang="en-US" sz="2000" dirty="0">
                <a:solidFill>
                  <a:schemeClr val="tx1"/>
                </a:solidFill>
                <a:effectLst>
                  <a:outerShdw blurRad="38100" dist="38100" dir="2700000" algn="tl">
                    <a:srgbClr val="000000">
                      <a:alpha val="43137"/>
                    </a:srgbClr>
                  </a:outerShdw>
                </a:effectLst>
              </a:rPr>
              <a:t>Find someone safe to process issues “face-on”</a:t>
            </a:r>
          </a:p>
          <a:p>
            <a:pPr marL="285750" indent="-285750">
              <a:buFont typeface="Arial" panose="020B0604020202020204" pitchFamily="34" charset="0"/>
              <a:buChar char="•"/>
            </a:pPr>
            <a:endParaRPr lang="en-US" sz="2000" dirty="0">
              <a:solidFill>
                <a:schemeClr val="tx1"/>
              </a:solidFill>
              <a:effectLst>
                <a:outerShdw blurRad="38100" dist="38100" dir="2700000" algn="tl">
                  <a:srgbClr val="000000">
                    <a:alpha val="43137"/>
                  </a:srgbClr>
                </a:outerShdw>
              </a:effectLst>
            </a:endParaRPr>
          </a:p>
          <a:p>
            <a:r>
              <a:rPr lang="en-US" sz="2000" dirty="0">
                <a:solidFill>
                  <a:schemeClr val="tx1"/>
                </a:solidFill>
                <a:effectLst>
                  <a:outerShdw blurRad="38100" dist="38100" dir="2700000" algn="tl">
                    <a:srgbClr val="000000">
                      <a:alpha val="43137"/>
                    </a:srgbClr>
                  </a:outerShdw>
                </a:effectLst>
              </a:rPr>
              <a:t>God truly is faithful!</a:t>
            </a:r>
          </a:p>
          <a:p>
            <a:pPr marL="742950" lvl="1" indent="-285750">
              <a:buFont typeface="Arial" panose="020B0604020202020204" pitchFamily="34" charset="0"/>
              <a:buChar char="•"/>
            </a:pPr>
            <a:r>
              <a:rPr lang="en-US" sz="2000" dirty="0">
                <a:solidFill>
                  <a:schemeClr val="tx1"/>
                </a:solidFill>
                <a:effectLst>
                  <a:outerShdw blurRad="38100" dist="38100" dir="2700000" algn="tl">
                    <a:srgbClr val="000000">
                      <a:alpha val="43137"/>
                    </a:srgbClr>
                  </a:outerShdw>
                </a:effectLst>
              </a:rPr>
              <a:t>In moments when we feel out of control, SURRENDER is a big hurdle.</a:t>
            </a:r>
          </a:p>
        </p:txBody>
      </p:sp>
      <p:pic>
        <p:nvPicPr>
          <p:cNvPr id="4" name="Picture 2">
            <a:extLst>
              <a:ext uri="{FF2B5EF4-FFF2-40B4-BE49-F238E27FC236}">
                <a16:creationId xmlns:a16="http://schemas.microsoft.com/office/drawing/2014/main" id="{FC880C9F-FA22-8A6E-B644-099397978A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16" r="29987"/>
          <a:stretch/>
        </p:blipFill>
        <p:spPr bwMode="auto">
          <a:xfrm>
            <a:off x="-10649" y="1"/>
            <a:ext cx="45716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235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AEA1-4CD3-AE74-4F9E-C48BE1A5384F}"/>
              </a:ext>
            </a:extLst>
          </p:cNvPr>
          <p:cNvSpPr>
            <a:spLocks noGrp="1"/>
          </p:cNvSpPr>
          <p:nvPr>
            <p:ph type="title"/>
          </p:nvPr>
        </p:nvSpPr>
        <p:spPr>
          <a:xfrm>
            <a:off x="919119" y="124375"/>
            <a:ext cx="10353762" cy="970450"/>
          </a:xfrm>
        </p:spPr>
        <p:txBody>
          <a:bodyPr/>
          <a:lstStyle/>
          <a:p>
            <a:r>
              <a:rPr lang="en-US" b="0" dirty="0"/>
              <a:t>Our Furry Friends:</a:t>
            </a:r>
          </a:p>
        </p:txBody>
      </p:sp>
      <p:pic>
        <p:nvPicPr>
          <p:cNvPr id="1027" name="B1239BF2-A44E-4A19-BFC8-C4F53660D5ED" descr="IMG_8505.jpg">
            <a:extLst>
              <a:ext uri="{FF2B5EF4-FFF2-40B4-BE49-F238E27FC236}">
                <a16:creationId xmlns:a16="http://schemas.microsoft.com/office/drawing/2014/main" id="{2CE6F0AF-EE47-FBFA-0E9E-D374C68AC20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524" b="90608" l="1515" r="99059">
                        <a14:foregroundMark x1="35817" y1="57275" x2="37904" y2="59160"/>
                        <a14:foregroundMark x1="75890" y1="49239" x2="71756" y2="54530"/>
                        <a14:foregroundMark x1="71756" y1="54530" x2="67581" y2="55589"/>
                        <a14:foregroundMark x1="58985" y1="58399" x2="58084" y2="67030"/>
                        <a14:foregroundMark x1="18707" y1="71495" x2="3520" y2="74504"/>
                        <a14:foregroundMark x1="3520" y1="74504" x2="1760" y2="75628"/>
                        <a14:foregroundMark x1="78469" y1="71892" x2="96971" y2="80126"/>
                        <a14:foregroundMark x1="97912" y1="81415" x2="99059" y2="89087"/>
                        <a14:foregroundMark x1="99059" y1="89087" x2="99059" y2="89087"/>
                        <a14:foregroundMark x1="1555" y1="78241" x2="2006" y2="88360"/>
                        <a14:foregroundMark x1="2702" y1="89484" x2="10151" y2="82209"/>
                        <a14:foregroundMark x1="10151" y1="82209" x2="18911" y2="78075"/>
                        <a14:foregroundMark x1="18911" y1="78075" x2="23823" y2="84623"/>
                        <a14:foregroundMark x1="23823" y1="84623" x2="34016" y2="87533"/>
                        <a14:foregroundMark x1="34016" y1="87533" x2="38641" y2="82540"/>
                        <a14:foregroundMark x1="38641" y1="82540" x2="47851" y2="85615"/>
                        <a14:foregroundMark x1="47851" y1="85615" x2="55833" y2="85483"/>
                        <a14:foregroundMark x1="55833" y1="85483" x2="66598" y2="86541"/>
                        <a14:foregroundMark x1="66598" y1="86541" x2="68031" y2="77844"/>
                        <a14:foregroundMark x1="68031" y1="77844" x2="76668" y2="88228"/>
                        <a14:foregroundMark x1="76668" y1="88228" x2="90749" y2="86673"/>
                        <a14:foregroundMark x1="96971" y1="90212" x2="7041" y2="89914"/>
                        <a14:foregroundMark x1="7041" y1="89914" x2="4093" y2="90608"/>
                        <a14:foregroundMark x1="79861" y1="46991" x2="78674" y2="43452"/>
                        <a14:foregroundMark x1="45804" y1="42890" x2="45804" y2="43618"/>
                        <a14:backgroundMark x1="50184" y1="44940" x2="52517" y2="63657"/>
                      </a14:backgroundRemoval>
                    </a14:imgEffect>
                  </a14:imgLayer>
                </a14:imgProps>
              </a:ext>
              <a:ext uri="{28A0092B-C50C-407E-A947-70E740481C1C}">
                <a14:useLocalDpi xmlns:a14="http://schemas.microsoft.com/office/drawing/2010/main" val="0"/>
              </a:ext>
            </a:extLst>
          </a:blip>
          <a:srcRect t="28233" b="11021"/>
          <a:stretch/>
        </p:blipFill>
        <p:spPr bwMode="auto">
          <a:xfrm>
            <a:off x="29375" y="635268"/>
            <a:ext cx="8110284" cy="609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D0120D81-7651-4064-B50F-92A331A8EFA5" descr="IMG_1145.jpg">
            <a:extLst>
              <a:ext uri="{FF2B5EF4-FFF2-40B4-BE49-F238E27FC236}">
                <a16:creationId xmlns:a16="http://schemas.microsoft.com/office/drawing/2014/main" id="{91E0AD34-ED78-C147-E74D-0E15D6831A9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95" b="89980" l="9987" r="97652">
                        <a14:foregroundMark x1="94114" y1="59524" x2="99008" y2="71652"/>
                        <a14:foregroundMark x1="99008" y1="71652" x2="97652" y2="79489"/>
                        <a14:foregroundMark x1="97652" y1="79489" x2="91766" y2="85317"/>
                        <a14:foregroundMark x1="31184" y1="24653" x2="35284" y2="31845"/>
                        <a14:foregroundMark x1="35284" y1="31845" x2="37070" y2="33036"/>
                        <a14:foregroundMark x1="32341" y1="80481" x2="39716" y2="76711"/>
                        <a14:foregroundMark x1="48895" y1="87384" x2="56658" y2="82289"/>
                        <a14:foregroundMark x1="56658" y1="82289" x2="56927" y2="81520"/>
                        <a14:backgroundMark x1="44411" y1="80704" x2="44709" y2="83557"/>
                        <a14:backgroundMark x1="70007" y1="84673" x2="62632" y2="84673"/>
                      </a14:backgroundRemoval>
                    </a14:imgEffect>
                  </a14:imgLayer>
                </a14:imgProps>
              </a:ext>
              <a:ext uri="{28A0092B-C50C-407E-A947-70E740481C1C}">
                <a14:useLocalDpi xmlns:a14="http://schemas.microsoft.com/office/drawing/2010/main" val="0"/>
              </a:ext>
            </a:extLst>
          </a:blip>
          <a:srcRect l="21067" t="11986" r="-3955" b="6366"/>
          <a:stretch/>
        </p:blipFill>
        <p:spPr bwMode="auto">
          <a:xfrm>
            <a:off x="7072367" y="466532"/>
            <a:ext cx="5090257" cy="668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B3045C7-C267-9CE8-3867-197A9AFDC25F}"/>
              </a:ext>
            </a:extLst>
          </p:cNvPr>
          <p:cNvSpPr txBox="1"/>
          <p:nvPr/>
        </p:nvSpPr>
        <p:spPr>
          <a:xfrm rot="21236557">
            <a:off x="2551593" y="5051685"/>
            <a:ext cx="1465771" cy="646331"/>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sz="1000" b="1" dirty="0">
              <a:latin typeface="Gigi" panose="04040504061007020D02" pitchFamily="82" charset="0"/>
            </a:endParaRPr>
          </a:p>
          <a:p>
            <a:pPr algn="ctr"/>
            <a:r>
              <a:rPr lang="en-US" sz="2000" b="1" dirty="0">
                <a:latin typeface="Gigi" panose="04040504061007020D02" pitchFamily="82" charset="0"/>
              </a:rPr>
              <a:t>Mollie</a:t>
            </a:r>
          </a:p>
          <a:p>
            <a:pPr algn="ctr"/>
            <a:endParaRPr lang="en-US" sz="600" b="1" dirty="0">
              <a:latin typeface="Gigi" panose="04040504061007020D02" pitchFamily="82" charset="0"/>
            </a:endParaRPr>
          </a:p>
        </p:txBody>
      </p:sp>
      <p:sp>
        <p:nvSpPr>
          <p:cNvPr id="5" name="TextBox 4">
            <a:extLst>
              <a:ext uri="{FF2B5EF4-FFF2-40B4-BE49-F238E27FC236}">
                <a16:creationId xmlns:a16="http://schemas.microsoft.com/office/drawing/2014/main" id="{6F6D32BD-7B7D-F5E7-F189-342C934496AE}"/>
              </a:ext>
            </a:extLst>
          </p:cNvPr>
          <p:cNvSpPr txBox="1"/>
          <p:nvPr/>
        </p:nvSpPr>
        <p:spPr>
          <a:xfrm rot="21407339">
            <a:off x="5363114" y="4120542"/>
            <a:ext cx="1465771" cy="646331"/>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sz="1000" b="1" dirty="0">
              <a:latin typeface="Gigi" panose="04040504061007020D02" pitchFamily="82" charset="0"/>
            </a:endParaRPr>
          </a:p>
          <a:p>
            <a:pPr algn="ctr"/>
            <a:r>
              <a:rPr lang="en-US" sz="2000" b="1" dirty="0">
                <a:latin typeface="Gigi" panose="04040504061007020D02" pitchFamily="82" charset="0"/>
              </a:rPr>
              <a:t>Bella</a:t>
            </a:r>
          </a:p>
          <a:p>
            <a:pPr algn="ctr"/>
            <a:endParaRPr lang="en-US" sz="600" b="1" dirty="0">
              <a:latin typeface="Gigi" panose="04040504061007020D02" pitchFamily="82" charset="0"/>
            </a:endParaRPr>
          </a:p>
        </p:txBody>
      </p:sp>
      <p:sp>
        <p:nvSpPr>
          <p:cNvPr id="6" name="TextBox 5">
            <a:extLst>
              <a:ext uri="{FF2B5EF4-FFF2-40B4-BE49-F238E27FC236}">
                <a16:creationId xmlns:a16="http://schemas.microsoft.com/office/drawing/2014/main" id="{7741A0A6-FEDD-37E9-328A-BF1F24970056}"/>
              </a:ext>
            </a:extLst>
          </p:cNvPr>
          <p:cNvSpPr txBox="1"/>
          <p:nvPr/>
        </p:nvSpPr>
        <p:spPr>
          <a:xfrm rot="369886">
            <a:off x="7672228" y="5112078"/>
            <a:ext cx="1465771" cy="646331"/>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sz="1000" b="1" dirty="0">
              <a:latin typeface="Gigi" panose="04040504061007020D02" pitchFamily="82" charset="0"/>
            </a:endParaRPr>
          </a:p>
          <a:p>
            <a:pPr algn="ctr"/>
            <a:r>
              <a:rPr lang="en-US" sz="2000" b="1" dirty="0">
                <a:latin typeface="Gigi" panose="04040504061007020D02" pitchFamily="82" charset="0"/>
              </a:rPr>
              <a:t>Tucker</a:t>
            </a:r>
          </a:p>
          <a:p>
            <a:pPr algn="ctr"/>
            <a:endParaRPr lang="en-US" sz="600" b="1" dirty="0">
              <a:latin typeface="Gigi" panose="04040504061007020D02" pitchFamily="82" charset="0"/>
            </a:endParaRPr>
          </a:p>
        </p:txBody>
      </p:sp>
    </p:spTree>
    <p:extLst>
      <p:ext uri="{BB962C8B-B14F-4D97-AF65-F5344CB8AC3E}">
        <p14:creationId xmlns:p14="http://schemas.microsoft.com/office/powerpoint/2010/main" val="1384925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20E5-44A8-DCD1-6829-477F07DE2157}"/>
              </a:ext>
            </a:extLst>
          </p:cNvPr>
          <p:cNvSpPr>
            <a:spLocks noGrp="1"/>
          </p:cNvSpPr>
          <p:nvPr>
            <p:ph type="title"/>
          </p:nvPr>
        </p:nvSpPr>
        <p:spPr>
          <a:xfrm>
            <a:off x="801031" y="124375"/>
            <a:ext cx="5978072" cy="970450"/>
          </a:xfrm>
        </p:spPr>
        <p:txBody>
          <a:bodyPr vert="horz" lIns="91440" tIns="45720" rIns="91440" bIns="45720" rtlCol="0" anchor="ctr">
            <a:normAutofit/>
          </a:bodyPr>
          <a:lstStyle/>
          <a:p>
            <a:r>
              <a:rPr lang="en-US" b="0" dirty="0">
                <a:solidFill>
                  <a:schemeClr val="tx1"/>
                </a:solidFill>
              </a:rPr>
              <a:t>Dealing with </a:t>
            </a:r>
            <a:r>
              <a:rPr lang="en-US" b="0" i="1" dirty="0">
                <a:solidFill>
                  <a:srgbClr val="FF0000"/>
                </a:solidFill>
              </a:rPr>
              <a:t>Depression</a:t>
            </a:r>
          </a:p>
        </p:txBody>
      </p:sp>
      <p:sp>
        <p:nvSpPr>
          <p:cNvPr id="3" name="TextBox 2">
            <a:extLst>
              <a:ext uri="{FF2B5EF4-FFF2-40B4-BE49-F238E27FC236}">
                <a16:creationId xmlns:a16="http://schemas.microsoft.com/office/drawing/2014/main" id="{D2FFFFF9-9022-9D25-BC36-A59BD165B4FB}"/>
              </a:ext>
            </a:extLst>
          </p:cNvPr>
          <p:cNvSpPr txBox="1"/>
          <p:nvPr/>
        </p:nvSpPr>
        <p:spPr>
          <a:xfrm>
            <a:off x="801031" y="1631430"/>
            <a:ext cx="5978072" cy="4616970"/>
          </a:xfrm>
          <a:prstGeom prst="rect">
            <a:avLst/>
          </a:prstGeom>
        </p:spPr>
        <p:txBody>
          <a:bodyPr vert="horz" lIns="91440" tIns="45720" rIns="91440" bIns="45720" rtlCol="0" anchor="ctr">
            <a:noAutofit/>
          </a:bodyPr>
          <a:lstStyle/>
          <a:p>
            <a:pPr>
              <a:spcBef>
                <a:spcPct val="20000"/>
              </a:spcBef>
              <a:spcAft>
                <a:spcPts val="600"/>
              </a:spcAft>
              <a:buClr>
                <a:srgbClr val="72518C"/>
              </a:buClr>
              <a:buSzPct val="70000"/>
              <a:buFont typeface="Wingdings 2" charset="2"/>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What words come to mind to describe depression? </a:t>
            </a:r>
          </a:p>
          <a:p>
            <a:pPr marL="285750" indent="-285750">
              <a:spcBef>
                <a:spcPct val="20000"/>
              </a:spcBef>
              <a:spcAft>
                <a:spcPts val="600"/>
              </a:spcAft>
              <a:buClr>
                <a:srgbClr val="72518C"/>
              </a:buClr>
              <a:buSzPct val="70000"/>
              <a:buFont typeface="Wingdings 2" charset="2"/>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Blackness</a:t>
            </a:r>
          </a:p>
          <a:p>
            <a:pPr marL="285750" indent="-285750">
              <a:spcBef>
                <a:spcPct val="20000"/>
              </a:spcBef>
              <a:spcAft>
                <a:spcPts val="600"/>
              </a:spcAft>
              <a:buClr>
                <a:srgbClr val="72518C"/>
              </a:buClr>
              <a:buSzPct val="70000"/>
              <a:buFont typeface="Wingdings 2" charset="2"/>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Trapped</a:t>
            </a:r>
          </a:p>
          <a:p>
            <a:pPr marL="285750" indent="-285750">
              <a:spcBef>
                <a:spcPct val="20000"/>
              </a:spcBef>
              <a:spcAft>
                <a:spcPts val="600"/>
              </a:spcAft>
              <a:buClr>
                <a:srgbClr val="72518C"/>
              </a:buClr>
              <a:buSzPct val="70000"/>
              <a:buFont typeface="Wingdings 2" charset="2"/>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Hopelessness</a:t>
            </a:r>
          </a:p>
          <a:p>
            <a:pPr>
              <a:spcBef>
                <a:spcPct val="20000"/>
              </a:spcBef>
              <a:spcAft>
                <a:spcPts val="600"/>
              </a:spcAft>
              <a:buClr>
                <a:srgbClr val="72518C"/>
              </a:buClr>
              <a:buSzPct val="70000"/>
            </a:pPr>
            <a:endPar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spcBef>
                <a:spcPct val="20000"/>
              </a:spcBef>
              <a:spcAft>
                <a:spcPts val="600"/>
              </a:spcAft>
              <a:buClr>
                <a:srgbClr val="72518C"/>
              </a:buClr>
              <a:buSzPct val="70000"/>
              <a:buFont typeface="Wingdings 2" charset="2"/>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A lot of people feel depressed when they experience the absence of feeling good. This is a shallow definition that comes from the </a:t>
            </a:r>
            <a:r>
              <a:rPr lang="en-US" sz="2000" i="1" dirty="0">
                <a:ln>
                  <a:solidFill>
                    <a:schemeClr val="bg1">
                      <a:lumMod val="75000"/>
                      <a:lumOff val="25000"/>
                      <a:alpha val="10000"/>
                    </a:schemeClr>
                  </a:solidFill>
                </a:ln>
                <a:effectLst>
                  <a:outerShdw blurRad="9525" dist="25400" dir="14640000" algn="tl" rotWithShape="0">
                    <a:schemeClr val="bg1">
                      <a:alpha val="30000"/>
                    </a:schemeClr>
                  </a:outerShdw>
                </a:effectLst>
              </a:rPr>
              <a:t>pursuit of happiness</a:t>
            </a: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 that we discussed</a:t>
            </a:r>
          </a:p>
          <a:p>
            <a:pPr>
              <a:spcBef>
                <a:spcPct val="20000"/>
              </a:spcBef>
              <a:spcAft>
                <a:spcPts val="600"/>
              </a:spcAft>
              <a:buClr>
                <a:srgbClr val="72518C"/>
              </a:buClr>
              <a:buSzPct val="70000"/>
              <a:buFont typeface="Wingdings 2" charset="2"/>
            </a:pPr>
            <a:endPar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spcBef>
                <a:spcPct val="20000"/>
              </a:spcBef>
              <a:spcAft>
                <a:spcPts val="600"/>
              </a:spcAft>
              <a:buClr>
                <a:srgbClr val="72518C"/>
              </a:buClr>
              <a:buSzPct val="70000"/>
              <a:buFont typeface="Wingdings 2" charset="2"/>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The real thing is horrendous. </a:t>
            </a:r>
          </a:p>
        </p:txBody>
      </p:sp>
      <p:pic>
        <p:nvPicPr>
          <p:cNvPr id="13314" name="Picture 2">
            <a:extLst>
              <a:ext uri="{FF2B5EF4-FFF2-40B4-BE49-F238E27FC236}">
                <a16:creationId xmlns:a16="http://schemas.microsoft.com/office/drawing/2014/main" id="{4F5EEF11-08EB-D95A-38CA-3DB54AC76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35" r="28268"/>
          <a:stretch/>
        </p:blipFill>
        <p:spPr bwMode="auto">
          <a:xfrm>
            <a:off x="7725282" y="10"/>
            <a:ext cx="457164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24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D8A0-03D9-D137-C338-A95D8ADAFC89}"/>
              </a:ext>
            </a:extLst>
          </p:cNvPr>
          <p:cNvSpPr>
            <a:spLocks noGrp="1"/>
          </p:cNvSpPr>
          <p:nvPr>
            <p:ph type="title"/>
          </p:nvPr>
        </p:nvSpPr>
        <p:spPr>
          <a:xfrm>
            <a:off x="1016000" y="177800"/>
            <a:ext cx="5518536" cy="762000"/>
          </a:xfrm>
        </p:spPr>
        <p:txBody>
          <a:bodyPr>
            <a:normAutofit/>
          </a:bodyPr>
          <a:lstStyle/>
          <a:p>
            <a:r>
              <a:rPr lang="en-US" sz="3600" b="0" i="1" dirty="0">
                <a:solidFill>
                  <a:srgbClr val="FF0000"/>
                </a:solidFill>
              </a:rPr>
              <a:t>Depression</a:t>
            </a:r>
          </a:p>
        </p:txBody>
      </p:sp>
      <p:pic>
        <p:nvPicPr>
          <p:cNvPr id="6" name="Picture 2">
            <a:extLst>
              <a:ext uri="{FF2B5EF4-FFF2-40B4-BE49-F238E27FC236}">
                <a16:creationId xmlns:a16="http://schemas.microsoft.com/office/drawing/2014/main" id="{D3110B7C-8FE7-907D-53E9-6E962F9508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35" r="28268"/>
          <a:stretch/>
        </p:blipFill>
        <p:spPr bwMode="auto">
          <a:xfrm>
            <a:off x="7725282" y="10"/>
            <a:ext cx="4571649"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A1E5183-2182-39E2-36C9-24850FE34A0C}"/>
              </a:ext>
            </a:extLst>
          </p:cNvPr>
          <p:cNvSpPr txBox="1"/>
          <p:nvPr/>
        </p:nvSpPr>
        <p:spPr>
          <a:xfrm>
            <a:off x="425062" y="1271168"/>
            <a:ext cx="6985000" cy="5236305"/>
          </a:xfrm>
          <a:prstGeom prst="rect">
            <a:avLst/>
          </a:prstGeom>
          <a:noFill/>
        </p:spPr>
        <p:txBody>
          <a:bodyPr wrap="square" rtlCol="0">
            <a:spAutoFit/>
          </a:bodyPr>
          <a:lstStyle/>
          <a:p>
            <a:r>
              <a:rPr lang="en-US" dirty="0"/>
              <a:t>The power of BELIEF:</a:t>
            </a:r>
          </a:p>
          <a:p>
            <a:endParaRPr lang="en-US" dirty="0"/>
          </a:p>
          <a:p>
            <a:r>
              <a:rPr lang="en-US" dirty="0"/>
              <a:t>What we choose to believe make all the difference in how we journey!</a:t>
            </a:r>
          </a:p>
          <a:p>
            <a:endParaRPr lang="en-US" dirty="0"/>
          </a:p>
          <a:p>
            <a:r>
              <a:rPr lang="en-US" dirty="0"/>
              <a:t>Recall BEDROCK:  truth, confession, grace, faith, PRAYER!</a:t>
            </a:r>
          </a:p>
          <a:p>
            <a:endParaRPr lang="en-US" dirty="0"/>
          </a:p>
          <a:p>
            <a:r>
              <a:rPr lang="en-US" dirty="0">
                <a:solidFill>
                  <a:srgbClr val="FFC000"/>
                </a:solidFill>
              </a:rPr>
              <a:t>What is TRUE is more important that how we FEEL</a:t>
            </a:r>
            <a:endParaRPr lang="en-US" dirty="0"/>
          </a:p>
          <a:p>
            <a:pPr lvl="1"/>
            <a:endParaRPr lang="en-US" dirty="0"/>
          </a:p>
          <a:p>
            <a:pPr>
              <a:lnSpc>
                <a:spcPct val="115000"/>
              </a:lnSpc>
              <a:buSzPts val="900"/>
            </a:pPr>
            <a:r>
              <a:rPr lang="en-US" kern="100" dirty="0">
                <a:effectLst/>
                <a:latin typeface="Aptos" panose="020B0004020202020204" pitchFamily="34" charset="0"/>
                <a:ea typeface="Aptos" panose="020B0004020202020204" pitchFamily="34" charset="0"/>
                <a:cs typeface="Arial" panose="020B0604020202020204" pitchFamily="34" charset="0"/>
              </a:rPr>
              <a:t>Sometimes trusting God looks differently than </a:t>
            </a:r>
            <a:r>
              <a:rPr lang="en-US" kern="100" dirty="0">
                <a:latin typeface="Aptos" panose="020B0004020202020204" pitchFamily="34" charset="0"/>
                <a:ea typeface="Aptos" panose="020B0004020202020204" pitchFamily="34" charset="0"/>
                <a:cs typeface="Arial" panose="020B0604020202020204" pitchFamily="34" charset="0"/>
              </a:rPr>
              <a:t>what we would think</a:t>
            </a:r>
            <a:r>
              <a:rPr lang="en-US" kern="100" dirty="0">
                <a:effectLst/>
                <a:latin typeface="Aptos" panose="020B0004020202020204" pitchFamily="34" charset="0"/>
                <a:ea typeface="Aptos" panose="020B0004020202020204" pitchFamily="34" charset="0"/>
                <a:cs typeface="Arial" panose="020B0604020202020204" pitchFamily="34" charset="0"/>
              </a:rPr>
              <a:t>. </a:t>
            </a:r>
          </a:p>
          <a:p>
            <a:pPr>
              <a:lnSpc>
                <a:spcPct val="115000"/>
              </a:lnSpc>
              <a:buSzPts val="900"/>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685800" lvl="1" indent="-228600">
              <a:lnSpc>
                <a:spcPct val="115000"/>
              </a:lnSpc>
              <a:buFont typeface="+mj-lt"/>
              <a:buAutoNum type="alphaLcPeriod"/>
            </a:pPr>
            <a:r>
              <a:rPr lang="en-US" kern="100" dirty="0">
                <a:effectLst/>
                <a:latin typeface="Aptos" panose="020B0004020202020204" pitchFamily="34" charset="0"/>
                <a:ea typeface="Aptos" panose="020B0004020202020204" pitchFamily="34" charset="0"/>
                <a:cs typeface="Arial" panose="020B0604020202020204" pitchFamily="34" charset="0"/>
              </a:rPr>
              <a:t>We tend to think that trusting God should get us out of depression</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685800" lvl="1" indent="-228600">
              <a:lnSpc>
                <a:spcPct val="115000"/>
              </a:lnSpc>
              <a:spcAft>
                <a:spcPts val="800"/>
              </a:spcAft>
              <a:buFont typeface="+mj-lt"/>
              <a:buAutoNum type="alphaLcPeriod"/>
            </a:pPr>
            <a:r>
              <a:rPr lang="en-US" kern="100" dirty="0">
                <a:effectLst/>
                <a:latin typeface="Aptos" panose="020B0004020202020204" pitchFamily="34" charset="0"/>
                <a:ea typeface="Aptos" panose="020B0004020202020204" pitchFamily="34" charset="0"/>
                <a:cs typeface="Arial" panose="020B0604020202020204" pitchFamily="34" charset="0"/>
              </a:rPr>
              <a:t>Maybe trusting God looks more like </a:t>
            </a:r>
            <a:r>
              <a:rPr lang="en-US" kern="100" dirty="0">
                <a:solidFill>
                  <a:srgbClr val="FFC000"/>
                </a:solidFill>
                <a:effectLst/>
                <a:latin typeface="Aptos" panose="020B0004020202020204" pitchFamily="34" charset="0"/>
                <a:ea typeface="Aptos" panose="020B0004020202020204" pitchFamily="34" charset="0"/>
                <a:cs typeface="Arial" panose="020B0604020202020204" pitchFamily="34" charset="0"/>
              </a:rPr>
              <a:t>surrendering</a:t>
            </a:r>
            <a:r>
              <a:rPr lang="en-US" kern="100" dirty="0">
                <a:effectLst/>
                <a:latin typeface="Aptos" panose="020B0004020202020204" pitchFamily="34" charset="0"/>
                <a:ea typeface="Aptos" panose="020B0004020202020204" pitchFamily="34" charset="0"/>
                <a:cs typeface="Arial" panose="020B0604020202020204" pitchFamily="34" charset="0"/>
              </a:rPr>
              <a:t> to a long season of darkness, accepting that God has a purpose in this part of my journey rather than thinking this is something that has to end</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4542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EA42-FBF6-1687-E4C3-1D1FD74CE601}"/>
              </a:ext>
            </a:extLst>
          </p:cNvPr>
          <p:cNvSpPr>
            <a:spLocks noGrp="1"/>
          </p:cNvSpPr>
          <p:nvPr>
            <p:ph type="title"/>
          </p:nvPr>
        </p:nvSpPr>
        <p:spPr>
          <a:xfrm>
            <a:off x="6915512" y="287608"/>
            <a:ext cx="4896737" cy="970450"/>
          </a:xfrm>
        </p:spPr>
        <p:txBody>
          <a:bodyPr/>
          <a:lstStyle/>
          <a:p>
            <a:r>
              <a:rPr lang="en-US" b="0" dirty="0"/>
              <a:t>Conclusion</a:t>
            </a:r>
          </a:p>
        </p:txBody>
      </p:sp>
      <p:pic>
        <p:nvPicPr>
          <p:cNvPr id="3" name="Picture 2" descr="A book with a cross on the ground&#10;&#10;Description automatically generated">
            <a:extLst>
              <a:ext uri="{FF2B5EF4-FFF2-40B4-BE49-F238E27FC236}">
                <a16:creationId xmlns:a16="http://schemas.microsoft.com/office/drawing/2014/main" id="{A41C9F17-97C4-C9CE-7F86-BEC8C7461A51}"/>
              </a:ext>
            </a:extLst>
          </p:cNvPr>
          <p:cNvPicPr>
            <a:picLocks noChangeAspect="1"/>
          </p:cNvPicPr>
          <p:nvPr/>
        </p:nvPicPr>
        <p:blipFill rotWithShape="1">
          <a:blip r:embed="rId3">
            <a:extLst>
              <a:ext uri="{28A0092B-C50C-407E-A947-70E740481C1C}">
                <a14:useLocalDpi xmlns:a14="http://schemas.microsoft.com/office/drawing/2010/main" val="0"/>
              </a:ext>
            </a:extLst>
          </a:blip>
          <a:srcRect l="16555" r="1871" b="1"/>
          <a:stretch/>
        </p:blipFill>
        <p:spPr bwMode="auto">
          <a:xfrm>
            <a:off x="574621" y="1258058"/>
            <a:ext cx="5875193" cy="4051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E4D50764-AA27-3A95-77F8-F944E53A7D50}"/>
              </a:ext>
            </a:extLst>
          </p:cNvPr>
          <p:cNvSpPr txBox="1"/>
          <p:nvPr/>
        </p:nvSpPr>
        <p:spPr>
          <a:xfrm>
            <a:off x="6704655" y="1276635"/>
            <a:ext cx="5318449" cy="5293757"/>
          </a:xfrm>
          <a:prstGeom prst="rect">
            <a:avLst/>
          </a:prstGeom>
          <a:noFill/>
        </p:spPr>
        <p:txBody>
          <a:bodyPr wrap="square" rtlCol="0">
            <a:spAutoFit/>
          </a:bodyPr>
          <a:lstStyle/>
          <a:p>
            <a:r>
              <a:rPr lang="en-US" sz="2000" dirty="0"/>
              <a:t>We have this one opportunity to journey well!</a:t>
            </a:r>
          </a:p>
          <a:p>
            <a:endParaRPr lang="en-US" sz="2000" dirty="0"/>
          </a:p>
          <a:p>
            <a:r>
              <a:rPr lang="en-US" sz="2000" dirty="0"/>
              <a:t>It does NOT happen by navel gazing</a:t>
            </a:r>
          </a:p>
          <a:p>
            <a:endParaRPr lang="en-US" sz="2000" dirty="0"/>
          </a:p>
          <a:p>
            <a:r>
              <a:rPr lang="en-US" sz="2000" dirty="0"/>
              <a:t>LIFE is found in God:</a:t>
            </a:r>
          </a:p>
          <a:p>
            <a:endParaRPr lang="en-US" sz="2000" dirty="0"/>
          </a:p>
          <a:p>
            <a:pPr marL="285750" indent="-285750">
              <a:buFont typeface="Arial" panose="020B0604020202020204" pitchFamily="34" charset="0"/>
              <a:buChar char="•"/>
            </a:pPr>
            <a:r>
              <a:rPr lang="en-US" sz="2000" dirty="0"/>
              <a:t>look to the things that are unseen</a:t>
            </a:r>
          </a:p>
          <a:p>
            <a:pPr marL="285750" indent="-285750">
              <a:buFont typeface="Arial" panose="020B0604020202020204" pitchFamily="34" charset="0"/>
              <a:buChar char="•"/>
            </a:pPr>
            <a:r>
              <a:rPr lang="en-US" sz="2000" dirty="0"/>
              <a:t>examine YOUR story in the big picture of HIS story</a:t>
            </a:r>
          </a:p>
          <a:p>
            <a:pPr marL="285750" indent="-285750">
              <a:buFont typeface="Arial" panose="020B0604020202020204" pitchFamily="34" charset="0"/>
              <a:buChar char="•"/>
            </a:pPr>
            <a:r>
              <a:rPr lang="en-US" sz="2000" dirty="0"/>
              <a:t>When we honestly do this, we’re bigger sinners than we wish we were!</a:t>
            </a:r>
          </a:p>
          <a:p>
            <a:pPr marL="285750" indent="-285750">
              <a:buFont typeface="Arial" panose="020B0604020202020204" pitchFamily="34" charset="0"/>
              <a:buChar char="•"/>
            </a:pPr>
            <a:r>
              <a:rPr lang="en-US" sz="2000" dirty="0"/>
              <a:t>But then we see just what is so amazing about Grace!</a:t>
            </a:r>
          </a:p>
          <a:p>
            <a:pPr marL="285750" indent="-285750">
              <a:buFont typeface="Arial" panose="020B0604020202020204" pitchFamily="34" charset="0"/>
              <a:buChar char="•"/>
            </a:pPr>
            <a:r>
              <a:rPr lang="en-US" sz="2000" dirty="0">
                <a:solidFill>
                  <a:srgbClr val="FFC000"/>
                </a:solidFill>
              </a:rPr>
              <a:t>And grace is the tool that God’s people have to offer others that is much more powerful than what modern psychology has to offer</a:t>
            </a:r>
          </a:p>
          <a:p>
            <a:endParaRPr lang="en-US" dirty="0"/>
          </a:p>
        </p:txBody>
      </p:sp>
      <p:sp>
        <p:nvSpPr>
          <p:cNvPr id="5" name="Rectangle 4">
            <a:extLst>
              <a:ext uri="{FF2B5EF4-FFF2-40B4-BE49-F238E27FC236}">
                <a16:creationId xmlns:a16="http://schemas.microsoft.com/office/drawing/2014/main" id="{2E55DE51-50D2-18A4-9516-59F683B4C9F4}"/>
              </a:ext>
            </a:extLst>
          </p:cNvPr>
          <p:cNvSpPr/>
          <p:nvPr/>
        </p:nvSpPr>
        <p:spPr>
          <a:xfrm>
            <a:off x="1257433" y="5435051"/>
            <a:ext cx="450956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C000"/>
                </a:solidFill>
                <a:effectLst/>
                <a:latin typeface="Arial Narrow" panose="020B0606020202030204" pitchFamily="34" charset="0"/>
              </a:rPr>
              <a:t>Amazing Grace!</a:t>
            </a:r>
          </a:p>
        </p:txBody>
      </p:sp>
    </p:spTree>
    <p:extLst>
      <p:ext uri="{BB962C8B-B14F-4D97-AF65-F5344CB8AC3E}">
        <p14:creationId xmlns:p14="http://schemas.microsoft.com/office/powerpoint/2010/main" val="3418700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B39460-47C1-9CA1-03E7-49DC24F4E544}"/>
              </a:ext>
            </a:extLst>
          </p:cNvPr>
          <p:cNvSpPr>
            <a:spLocks noGrp="1"/>
          </p:cNvSpPr>
          <p:nvPr>
            <p:ph type="subTitle" idx="1"/>
          </p:nvPr>
        </p:nvSpPr>
        <p:spPr>
          <a:xfrm>
            <a:off x="214337" y="275463"/>
            <a:ext cx="6708976" cy="6307073"/>
          </a:xfrm>
        </p:spPr>
        <p:txBody>
          <a:bodyPr>
            <a:normAutofit fontScale="85000" lnSpcReduction="20000"/>
          </a:bodyPr>
          <a:lstStyle/>
          <a:p>
            <a:r>
              <a:rPr lang="en-US" b="0" i="0" dirty="0">
                <a:effectLst/>
                <a:latin typeface="Helvetica" panose="020B0604020202020204" pitchFamily="34" charset="0"/>
              </a:rPr>
              <a:t>I know that look in your eyes</a:t>
            </a:r>
            <a:br>
              <a:rPr lang="en-US" dirty="0"/>
            </a:br>
            <a:r>
              <a:rPr lang="en-US" b="0" i="0" dirty="0">
                <a:effectLst/>
                <a:latin typeface="Helvetica" panose="020B0604020202020204" pitchFamily="34" charset="0"/>
              </a:rPr>
              <a:t>I see the pain behind your smile</a:t>
            </a:r>
            <a:br>
              <a:rPr lang="en-US" dirty="0"/>
            </a:br>
            <a:r>
              <a:rPr lang="en-US" b="0" i="0" dirty="0">
                <a:effectLst/>
                <a:latin typeface="Helvetica" panose="020B0604020202020204" pitchFamily="34" charset="0"/>
              </a:rPr>
              <a:t>Please don't hold it all inside</a:t>
            </a:r>
            <a:br>
              <a:rPr lang="en-US" dirty="0"/>
            </a:br>
            <a:r>
              <a:rPr lang="en-US" b="0" i="0" dirty="0">
                <a:effectLst/>
                <a:latin typeface="Helvetica" panose="020B0604020202020204" pitchFamily="34" charset="0"/>
              </a:rPr>
              <a:t>Together we can run to the finish line</a:t>
            </a:r>
            <a:br>
              <a:rPr lang="en-US" dirty="0"/>
            </a:br>
            <a:r>
              <a:rPr lang="en-US" b="0" i="0" dirty="0">
                <a:effectLst/>
                <a:latin typeface="Helvetica" panose="020B0604020202020204" pitchFamily="34" charset="0"/>
              </a:rPr>
              <a:t>And when you are tired, I'll carry you</a:t>
            </a:r>
          </a:p>
          <a:p>
            <a:br>
              <a:rPr lang="en-US" sz="1400" dirty="0"/>
            </a:br>
            <a:r>
              <a:rPr lang="en-US" b="0" i="0" dirty="0">
                <a:effectLst/>
                <a:latin typeface="Helvetica" panose="020B0604020202020204" pitchFamily="34" charset="0"/>
              </a:rPr>
              <a:t>Share your burden now; I will listen</a:t>
            </a:r>
            <a:br>
              <a:rPr lang="en-US" dirty="0"/>
            </a:br>
            <a:r>
              <a:rPr lang="en-US" b="0" i="0" dirty="0">
                <a:effectLst/>
                <a:latin typeface="Helvetica" panose="020B0604020202020204" pitchFamily="34" charset="0"/>
              </a:rPr>
              <a:t>And when I'm weak</a:t>
            </a:r>
            <a:br>
              <a:rPr lang="en-US" dirty="0"/>
            </a:br>
            <a:r>
              <a:rPr lang="en-US" b="0" i="0" dirty="0">
                <a:effectLst/>
                <a:latin typeface="Helvetica" panose="020B0604020202020204" pitchFamily="34" charset="0"/>
              </a:rPr>
              <a:t>Will you hold me to the truth</a:t>
            </a:r>
            <a:br>
              <a:rPr lang="en-US" dirty="0"/>
            </a:br>
            <a:r>
              <a:rPr lang="en-US" b="0" i="0" dirty="0">
                <a:effectLst/>
                <a:latin typeface="Helvetica" panose="020B0604020202020204" pitchFamily="34" charset="0"/>
              </a:rPr>
              <a:t>That we can go on, for we are carried</a:t>
            </a:r>
            <a:br>
              <a:rPr lang="en-US" dirty="0"/>
            </a:br>
            <a:r>
              <a:rPr lang="en-US" b="0" i="0" dirty="0">
                <a:effectLst/>
                <a:latin typeface="Helvetica" panose="020B0604020202020204" pitchFamily="34" charset="0"/>
              </a:rPr>
              <a:t>Three strands of chord</a:t>
            </a:r>
            <a:br>
              <a:rPr lang="en-US" dirty="0"/>
            </a:br>
            <a:r>
              <a:rPr lang="en-US" b="0" i="0" dirty="0">
                <a:effectLst/>
                <a:latin typeface="Helvetica" panose="020B0604020202020204" pitchFamily="34" charset="0"/>
              </a:rPr>
              <a:t>Cannot be easily torn...</a:t>
            </a:r>
          </a:p>
          <a:p>
            <a:endParaRPr lang="en-US" sz="1600" b="0" i="0" dirty="0">
              <a:effectLst/>
              <a:latin typeface="Helvetica" panose="020B0604020202020204" pitchFamily="34" charset="0"/>
            </a:endParaRPr>
          </a:p>
          <a:p>
            <a:r>
              <a:rPr lang="en-US" b="0" i="0" dirty="0">
                <a:effectLst/>
                <a:latin typeface="Helvetica" panose="020B0604020202020204" pitchFamily="34" charset="0"/>
              </a:rPr>
              <a:t>I can't walk this road without you</a:t>
            </a:r>
            <a:br>
              <a:rPr lang="en-US" dirty="0"/>
            </a:br>
            <a:r>
              <a:rPr lang="en-US" b="0" i="0" dirty="0" err="1">
                <a:effectLst/>
                <a:latin typeface="Helvetica" panose="020B0604020202020204" pitchFamily="34" charset="0"/>
              </a:rPr>
              <a:t>You</a:t>
            </a:r>
            <a:r>
              <a:rPr lang="en-US" b="0" i="0" dirty="0">
                <a:effectLst/>
                <a:latin typeface="Helvetica" panose="020B0604020202020204" pitchFamily="34" charset="0"/>
              </a:rPr>
              <a:t> cannot go it alone</a:t>
            </a:r>
            <a:br>
              <a:rPr lang="en-US" dirty="0"/>
            </a:br>
            <a:r>
              <a:rPr lang="en-US" b="0" i="0" dirty="0">
                <a:effectLst/>
                <a:latin typeface="Helvetica" panose="020B0604020202020204" pitchFamily="34" charset="0"/>
              </a:rPr>
              <a:t>We were never meant to make it on our own</a:t>
            </a:r>
            <a:br>
              <a:rPr lang="en-US" dirty="0"/>
            </a:br>
            <a:r>
              <a:rPr lang="en-US" b="0" i="0" dirty="0">
                <a:effectLst/>
                <a:latin typeface="Helvetica" panose="020B0604020202020204" pitchFamily="34" charset="0"/>
              </a:rPr>
              <a:t>When the load becomes heavy</a:t>
            </a:r>
            <a:br>
              <a:rPr lang="en-US" dirty="0"/>
            </a:br>
            <a:r>
              <a:rPr lang="en-US" b="0" i="0" dirty="0">
                <a:effectLst/>
                <a:latin typeface="Helvetica" panose="020B0604020202020204" pitchFamily="34" charset="0"/>
              </a:rPr>
              <a:t>And your feet too tired to walk</a:t>
            </a:r>
            <a:br>
              <a:rPr lang="en-US" dirty="0"/>
            </a:br>
            <a:r>
              <a:rPr lang="en-US" b="0" i="0" dirty="0">
                <a:effectLst/>
                <a:latin typeface="Helvetica" panose="020B0604020202020204" pitchFamily="34" charset="0"/>
              </a:rPr>
              <a:t>I will carry you and we'll be carried on</a:t>
            </a:r>
            <a:endParaRPr lang="en-US" dirty="0"/>
          </a:p>
        </p:txBody>
      </p:sp>
      <p:pic>
        <p:nvPicPr>
          <p:cNvPr id="4104" name="Picture 8" descr="Good quote.... I can't carry all your burdens, but I can carry you through  them. | Samwise gamgee, The hobbit, Lord of the rings">
            <a:extLst>
              <a:ext uri="{FF2B5EF4-FFF2-40B4-BE49-F238E27FC236}">
                <a16:creationId xmlns:a16="http://schemas.microsoft.com/office/drawing/2014/main" id="{3F676E14-D173-E6FE-1154-390329FCB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0"/>
            <a:ext cx="5013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20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DBF9-7E8E-0E8F-450D-5B9AA043C1FD}"/>
              </a:ext>
            </a:extLst>
          </p:cNvPr>
          <p:cNvSpPr>
            <a:spLocks noGrp="1"/>
          </p:cNvSpPr>
          <p:nvPr>
            <p:ph type="title"/>
          </p:nvPr>
        </p:nvSpPr>
        <p:spPr>
          <a:xfrm>
            <a:off x="723971" y="819462"/>
            <a:ext cx="5732814" cy="1326321"/>
          </a:xfrm>
        </p:spPr>
        <p:txBody>
          <a:bodyPr/>
          <a:lstStyle/>
          <a:p>
            <a:r>
              <a:rPr lang="en-US" dirty="0"/>
              <a:t>Thank You!</a:t>
            </a:r>
          </a:p>
        </p:txBody>
      </p:sp>
      <p:sp>
        <p:nvSpPr>
          <p:cNvPr id="4" name="TextBox 3">
            <a:extLst>
              <a:ext uri="{FF2B5EF4-FFF2-40B4-BE49-F238E27FC236}">
                <a16:creationId xmlns:a16="http://schemas.microsoft.com/office/drawing/2014/main" id="{4654E277-0805-A0C8-FED6-09C47D465DAE}"/>
              </a:ext>
            </a:extLst>
          </p:cNvPr>
          <p:cNvSpPr txBox="1"/>
          <p:nvPr/>
        </p:nvSpPr>
        <p:spPr>
          <a:xfrm>
            <a:off x="999578" y="2917895"/>
            <a:ext cx="5181600" cy="1323439"/>
          </a:xfrm>
          <a:prstGeom prst="rect">
            <a:avLst/>
          </a:prstGeom>
          <a:noFill/>
        </p:spPr>
        <p:txBody>
          <a:bodyPr wrap="square" rtlCol="0">
            <a:spAutoFit/>
          </a:bodyPr>
          <a:lstStyle/>
          <a:p>
            <a:pPr algn="ctr"/>
            <a:r>
              <a:rPr lang="en-US" sz="2800" dirty="0"/>
              <a:t>Email:</a:t>
            </a:r>
          </a:p>
          <a:p>
            <a:pPr algn="ctr"/>
            <a:r>
              <a:rPr lang="en-US" sz="2800" dirty="0">
                <a:hlinkClick r:id="rId3"/>
              </a:rPr>
              <a:t>lyeager@heritagefamilyhealth.org</a:t>
            </a:r>
            <a:endParaRPr lang="en-US" sz="2800" dirty="0"/>
          </a:p>
          <a:p>
            <a:endParaRPr lang="en-US" sz="2400" dirty="0"/>
          </a:p>
        </p:txBody>
      </p:sp>
      <p:pic>
        <p:nvPicPr>
          <p:cNvPr id="5" name="Picture 8" descr="Good quote.... I can't carry all your burdens, but I can carry you through  them. | Samwise gamgee, The hobbit, Lord of the rings">
            <a:extLst>
              <a:ext uri="{FF2B5EF4-FFF2-40B4-BE49-F238E27FC236}">
                <a16:creationId xmlns:a16="http://schemas.microsoft.com/office/drawing/2014/main" id="{A9F8583A-C8B2-1D7B-36C6-2A2273D34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675" y="0"/>
            <a:ext cx="5013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98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62F7D1C1-2926-4443-8F04-61F7D1E0E231" descr="IMG_3626.PNG">
            <a:extLst>
              <a:ext uri="{FF2B5EF4-FFF2-40B4-BE49-F238E27FC236}">
                <a16:creationId xmlns:a16="http://schemas.microsoft.com/office/drawing/2014/main" id="{44B6AAD0-7806-44CC-907D-0E59C0285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07" y="69388"/>
            <a:ext cx="8726308" cy="6784864"/>
          </a:xfrm>
          <a:prstGeom prst="rect">
            <a:avLst/>
          </a:prstGeom>
          <a:noFill/>
          <a:ln>
            <a:noFill/>
          </a:ln>
          <a:effectLst>
            <a:outerShdw blurRad="50800" dist="63500" dir="13500000" algn="br" rotWithShape="0">
              <a:schemeClr val="bg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6C34B86-94CF-8810-2126-14493F7403C5}"/>
              </a:ext>
            </a:extLst>
          </p:cNvPr>
          <p:cNvSpPr txBox="1"/>
          <p:nvPr/>
        </p:nvSpPr>
        <p:spPr>
          <a:xfrm rot="745054">
            <a:off x="7968899" y="2811445"/>
            <a:ext cx="1861024" cy="646331"/>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sz="1000" b="1" dirty="0">
              <a:latin typeface="Gigi" panose="04040504061007020D02" pitchFamily="82" charset="0"/>
            </a:endParaRPr>
          </a:p>
          <a:p>
            <a:pPr algn="ctr"/>
            <a:r>
              <a:rPr lang="en-US" sz="2000" b="1" dirty="0">
                <a:latin typeface="Gigi" panose="04040504061007020D02" pitchFamily="82" charset="0"/>
              </a:rPr>
              <a:t>Gilbert</a:t>
            </a:r>
          </a:p>
          <a:p>
            <a:pPr algn="ctr"/>
            <a:endParaRPr lang="en-US" sz="600" b="1" dirty="0">
              <a:latin typeface="Gigi" panose="04040504061007020D02" pitchFamily="82" charset="0"/>
            </a:endParaRPr>
          </a:p>
        </p:txBody>
      </p:sp>
    </p:spTree>
    <p:extLst>
      <p:ext uri="{BB962C8B-B14F-4D97-AF65-F5344CB8AC3E}">
        <p14:creationId xmlns:p14="http://schemas.microsoft.com/office/powerpoint/2010/main" val="2325262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AF4F476A-4D6E-46DF-87CE-915FC937C37C" descr="IMG_9962.jpg">
            <a:extLst>
              <a:ext uri="{FF2B5EF4-FFF2-40B4-BE49-F238E27FC236}">
                <a16:creationId xmlns:a16="http://schemas.microsoft.com/office/drawing/2014/main" id="{3BB74043-9AB3-88FE-60CC-4A2C6F6A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 y="-2359152"/>
            <a:ext cx="12289536" cy="921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F757945-34A2-451E-ACD7-AE891C838108" descr="IMG_5810.jpg">
            <a:extLst>
              <a:ext uri="{FF2B5EF4-FFF2-40B4-BE49-F238E27FC236}">
                <a16:creationId xmlns:a16="http://schemas.microsoft.com/office/drawing/2014/main" id="{B9E3974D-ED11-DDF9-8304-3EBC0E17F49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92" b="98222" l="9974" r="89989">
                        <a14:foregroundMark x1="6436" y1="67401" x2="11479" y2="93565"/>
                        <a14:foregroundMark x1="11479" y1="93565" x2="20324" y2="93452"/>
                        <a14:foregroundMark x1="2258" y1="69715" x2="7941" y2="97770"/>
                        <a14:foregroundMark x1="7941" y1="97770" x2="15544" y2="92069"/>
                        <a14:foregroundMark x1="15544" y1="92069" x2="14490" y2="98222"/>
                        <a14:foregroundMark x1="62514" y1="23285" x2="62815" y2="24951"/>
                      </a14:backgroundRemoval>
                    </a14:imgEffect>
                  </a14:imgLayer>
                </a14:imgProps>
              </a:ext>
              <a:ext uri="{28A0092B-C50C-407E-A947-70E740481C1C}">
                <a14:useLocalDpi xmlns:a14="http://schemas.microsoft.com/office/drawing/2010/main" val="0"/>
              </a:ext>
            </a:extLst>
          </a:blip>
          <a:srcRect t="21191" r="27821"/>
          <a:stretch/>
        </p:blipFill>
        <p:spPr bwMode="auto">
          <a:xfrm flipH="1">
            <a:off x="8645765" y="1124813"/>
            <a:ext cx="3897017" cy="567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1974CF7-7736-409D-ACE3-869C35F30FC0" descr="IMG_5501.jpg">
            <a:extLst>
              <a:ext uri="{FF2B5EF4-FFF2-40B4-BE49-F238E27FC236}">
                <a16:creationId xmlns:a16="http://schemas.microsoft.com/office/drawing/2014/main" id="{9B13C7C2-0BC7-3AB1-7A33-6D875CEE971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9527" y1="25622" x2="19527" y2="25622"/>
                        <a14:backgroundMark x1="45891" y1="23284" x2="82906" y2="26020"/>
                        <a14:backgroundMark x1="82906" y1="26020" x2="82643" y2="26020"/>
                        <a14:backgroundMark x1="74096" y1="28955" x2="36095" y2="24229"/>
                        <a14:backgroundMark x1="69428" y1="76318" x2="77449" y2="85174"/>
                        <a14:backgroundMark x1="82117" y1="83184" x2="79553" y2="77711"/>
                        <a14:backgroundMark x1="65023" y1="76915" x2="69691" y2="75771"/>
                        <a14:backgroundMark x1="64563" y1="75970" x2="64760" y2="74378"/>
                        <a14:backgroundMark x1="64760" y1="56169" x2="91847" y2="53632"/>
                        <a14:backgroundMark x1="91847" y1="53632" x2="92242" y2="53433"/>
                        <a14:backgroundMark x1="62459" y1="58905" x2="62459" y2="58905"/>
                        <a14:backgroundMark x1="46154" y1="57711" x2="27548" y2="51095"/>
                        <a14:backgroundMark x1="47469" y1="60498" x2="44116" y2="60299"/>
                        <a14:backgroundMark x1="49244" y1="62040" x2="47469" y2="60100"/>
                        <a14:backgroundMark x1="42801" y1="60299" x2="36292" y2="57910"/>
                        <a14:backgroundMark x1="24918" y1="58308" x2="15845" y2="63632"/>
                        <a14:backgroundMark x1="63511" y1="77114" x2="76989" y2="71045"/>
                      </a14:backgroundRemoval>
                    </a14:imgEffect>
                  </a14:imgLayer>
                </a14:imgProps>
              </a:ext>
              <a:ext uri="{28A0092B-C50C-407E-A947-70E740481C1C}">
                <a14:useLocalDpi xmlns:a14="http://schemas.microsoft.com/office/drawing/2010/main" val="0"/>
              </a:ext>
            </a:extLst>
          </a:blip>
          <a:srcRect l="9405" t="27379" r="15279" b="6620"/>
          <a:stretch/>
        </p:blipFill>
        <p:spPr bwMode="auto">
          <a:xfrm>
            <a:off x="2407082" y="3113408"/>
            <a:ext cx="3277843" cy="379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935686FD-4A6E-4FC2-9B32-66C78A849DA5" descr="IMG_9768.jpg">
            <a:extLst>
              <a:ext uri="{FF2B5EF4-FFF2-40B4-BE49-F238E27FC236}">
                <a16:creationId xmlns:a16="http://schemas.microsoft.com/office/drawing/2014/main" id="{D133EDD3-C04C-ABEE-5A88-CFDBA4ED256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21" b="97917" l="0" r="89881">
                        <a14:foregroundMark x1="5522" y1="72297" x2="4563" y2="89906"/>
                        <a14:foregroundMark x1="4563" y1="89906" x2="10483" y2="97272"/>
                        <a14:foregroundMark x1="10483" y1="97272" x2="25893" y2="92188"/>
                        <a14:foregroundMark x1="25893" y1="92188" x2="31548" y2="94246"/>
                        <a14:foregroundMark x1="28935" y1="99851" x2="2348" y2="98338"/>
                        <a14:foregroundMark x1="2348" y1="98338" x2="6184" y2="84102"/>
                        <a14:foregroundMark x1="6184" y1="84102" x2="16601" y2="70089"/>
                        <a14:foregroundMark x1="13988" y1="69122" x2="0" y2="65451"/>
                        <a14:foregroundMark x1="0" y1="65451" x2="0" y2="65451"/>
                        <a14:foregroundMark x1="3241" y1="63517" x2="15278" y2="67659"/>
                        <a14:foregroundMark x1="15278" y1="67659" x2="15278" y2="67659"/>
                        <a14:foregroundMark x1="1951" y1="98388" x2="17229" y2="99380"/>
                        <a14:foregroundMark x1="17229" y1="99380" x2="32275" y2="97768"/>
                        <a14:foregroundMark x1="32275" y1="97768" x2="29266" y2="97917"/>
                        <a14:backgroundMark x1="10747" y1="47892" x2="3571" y2="15947"/>
                        <a14:backgroundMark x1="23082" y1="21553" x2="22454" y2="19097"/>
                      </a14:backgroundRemoval>
                    </a14:imgEffect>
                  </a14:imgLayer>
                </a14:imgProps>
              </a:ext>
              <a:ext uri="{28A0092B-C50C-407E-A947-70E740481C1C}">
                <a14:useLocalDpi xmlns:a14="http://schemas.microsoft.com/office/drawing/2010/main" val="0"/>
              </a:ext>
            </a:extLst>
          </a:blip>
          <a:srcRect r="23563"/>
          <a:stretch/>
        </p:blipFill>
        <p:spPr bwMode="auto">
          <a:xfrm>
            <a:off x="-77113" y="-821924"/>
            <a:ext cx="4402766" cy="767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C9DD179A-9A1E-E717-B9DA-2571DA714A0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981" b="91745" l="10000" r="90000">
                        <a14:foregroundMark x1="62464" y1="72983" x2="62464" y2="70019"/>
                        <a14:foregroundMark x1="42415" y1="91745" x2="41884" y2="88180"/>
                        <a14:backgroundMark x1="33237" y1="69418" x2="25894" y2="64841"/>
                        <a14:backgroundMark x1="25894" y1="64841" x2="25894" y2="64615"/>
                        <a14:backgroundMark x1="49758" y1="70131" x2="49179" y2="74484"/>
                        <a14:backgroundMark x1="49758" y1="69193" x2="49758" y2="69906"/>
                        <a14:backgroundMark x1="50628" y1="68293" x2="50628" y2="68743"/>
                        <a14:backgroundMark x1="41787" y1="43565" x2="43575" y2="40826"/>
                        <a14:backgroundMark x1="44734" y1="40600" x2="45314" y2="40375"/>
                        <a14:backgroundMark x1="45942" y1="40113" x2="45942" y2="40113"/>
                      </a14:backgroundRemoval>
                    </a14:imgEffect>
                  </a14:imgLayer>
                </a14:imgProps>
              </a:ext>
              <a:ext uri="{28A0092B-C50C-407E-A947-70E740481C1C}">
                <a14:useLocalDpi xmlns:a14="http://schemas.microsoft.com/office/drawing/2010/main" val="0"/>
              </a:ext>
            </a:extLst>
          </a:blip>
          <a:srcRect l="14089" t="9448" r="18115" b="1918"/>
          <a:stretch/>
        </p:blipFill>
        <p:spPr bwMode="auto">
          <a:xfrm>
            <a:off x="7782913" y="3326608"/>
            <a:ext cx="2002005" cy="336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86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ceberg in the water&#10;&#10;Description automatically generated">
            <a:extLst>
              <a:ext uri="{FF2B5EF4-FFF2-40B4-BE49-F238E27FC236}">
                <a16:creationId xmlns:a16="http://schemas.microsoft.com/office/drawing/2014/main" id="{3029019D-90F3-20C7-C0E6-8A3E70211027}"/>
              </a:ext>
            </a:extLst>
          </p:cNvPr>
          <p:cNvPicPr>
            <a:picLocks noChangeAspect="1"/>
          </p:cNvPicPr>
          <p:nvPr/>
        </p:nvPicPr>
        <p:blipFill rotWithShape="1">
          <a:blip r:embed="rId3">
            <a:extLst>
              <a:ext uri="{28A0092B-C50C-407E-A947-70E740481C1C}">
                <a14:useLocalDpi xmlns:a14="http://schemas.microsoft.com/office/drawing/2010/main" val="0"/>
              </a:ext>
            </a:extLst>
          </a:blip>
          <a:srcRect l="25032" r="24968"/>
          <a:stretch/>
        </p:blipFill>
        <p:spPr bwMode="auto">
          <a:xfrm>
            <a:off x="-8622" y="10"/>
            <a:ext cx="6096000" cy="6857990"/>
          </a:xfrm>
          <a:prstGeom prst="rect">
            <a:avLst/>
          </a:prstGeom>
          <a:noFill/>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489DCBB-557E-5A3C-708D-8AF2054BFE00}"/>
              </a:ext>
            </a:extLst>
          </p:cNvPr>
          <p:cNvSpPr>
            <a:spLocks noGrp="1"/>
          </p:cNvSpPr>
          <p:nvPr>
            <p:ph type="title"/>
          </p:nvPr>
        </p:nvSpPr>
        <p:spPr>
          <a:xfrm>
            <a:off x="7016727" y="186267"/>
            <a:ext cx="4538124" cy="970450"/>
          </a:xfrm>
        </p:spPr>
        <p:txBody>
          <a:bodyPr vert="horz" lIns="91440" tIns="45720" rIns="91440" bIns="45720" rtlCol="0" anchor="b">
            <a:normAutofit/>
          </a:bodyPr>
          <a:lstStyle/>
          <a:p>
            <a:r>
              <a:rPr lang="en-US" sz="3200" b="0" dirty="0"/>
              <a:t>Objectives:</a:t>
            </a:r>
          </a:p>
        </p:txBody>
      </p:sp>
      <p:sp>
        <p:nvSpPr>
          <p:cNvPr id="3" name="TextBox 2">
            <a:extLst>
              <a:ext uri="{FF2B5EF4-FFF2-40B4-BE49-F238E27FC236}">
                <a16:creationId xmlns:a16="http://schemas.microsoft.com/office/drawing/2014/main" id="{5A741DA9-1C2E-531A-9A3C-38255B3C2719}"/>
              </a:ext>
            </a:extLst>
          </p:cNvPr>
          <p:cNvSpPr txBox="1"/>
          <p:nvPr/>
        </p:nvSpPr>
        <p:spPr>
          <a:xfrm>
            <a:off x="6854162" y="1635885"/>
            <a:ext cx="5303520" cy="4849581"/>
          </a:xfrm>
          <a:prstGeom prst="rect">
            <a:avLst/>
          </a:prstGeom>
        </p:spPr>
        <p:txBody>
          <a:bodyPr vert="horz" lIns="91440" tIns="45720" rIns="91440" bIns="45720" rtlCol="0" anchor="t">
            <a:noAutofit/>
          </a:bodyPr>
          <a:lstStyle/>
          <a:p>
            <a:pPr marL="342900" indent="-342900">
              <a:spcBef>
                <a:spcPct val="20000"/>
              </a:spcBef>
              <a:spcAft>
                <a:spcPts val="600"/>
              </a:spcAft>
              <a:buClr>
                <a:schemeClr val="tx2"/>
              </a:buClr>
              <a:buSzPct val="70000"/>
              <a:buFont typeface="Arial" panose="020B0604020202020204" pitchFamily="34" charset="0"/>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The Journey of Life</a:t>
            </a:r>
          </a:p>
          <a:p>
            <a:pPr marL="800100" lvl="1" indent="-342900">
              <a:spcBef>
                <a:spcPct val="20000"/>
              </a:spcBef>
              <a:spcAft>
                <a:spcPts val="600"/>
              </a:spcAft>
              <a:buClr>
                <a:schemeClr val="tx2"/>
              </a:buClr>
              <a:buSzPct val="70000"/>
              <a:buFont typeface="Arial" panose="020B0604020202020204" pitchFamily="34" charset="0"/>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Radical change after being born again!</a:t>
            </a:r>
          </a:p>
          <a:p>
            <a:pPr>
              <a:spcBef>
                <a:spcPct val="20000"/>
              </a:spcBef>
              <a:spcAft>
                <a:spcPts val="600"/>
              </a:spcAft>
              <a:buClr>
                <a:schemeClr val="tx2"/>
              </a:buClr>
              <a:buSzPct val="70000"/>
            </a:pPr>
            <a:endParaRPr lang="en-US" sz="12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L="342900" indent="-342900">
              <a:spcBef>
                <a:spcPct val="20000"/>
              </a:spcBef>
              <a:spcAft>
                <a:spcPts val="600"/>
              </a:spcAft>
              <a:buClr>
                <a:schemeClr val="tx2"/>
              </a:buClr>
              <a:buSzPct val="70000"/>
              <a:buFont typeface="Arial" panose="020B0604020202020204" pitchFamily="34" charset="0"/>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“Bedrock” – foundations for journeying well</a:t>
            </a:r>
          </a:p>
          <a:p>
            <a:pPr marL="342900" indent="-342900">
              <a:spcBef>
                <a:spcPct val="20000"/>
              </a:spcBef>
              <a:spcAft>
                <a:spcPts val="600"/>
              </a:spcAft>
              <a:buClr>
                <a:schemeClr val="tx2"/>
              </a:buClr>
              <a:buSzPct val="70000"/>
              <a:buFont typeface="Arial" panose="020B0604020202020204" pitchFamily="34" charset="0"/>
              <a:buChar char="•"/>
            </a:pPr>
            <a:endParaRPr lang="en-US" sz="12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L="342900" indent="-342900">
              <a:spcBef>
                <a:spcPct val="20000"/>
              </a:spcBef>
              <a:spcAft>
                <a:spcPts val="600"/>
              </a:spcAft>
              <a:buClr>
                <a:schemeClr val="tx2"/>
              </a:buClr>
              <a:buSzPct val="70000"/>
              <a:buFont typeface="Arial" panose="020B0604020202020204" pitchFamily="34" charset="0"/>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“Upper &amp; Lower Rooms”</a:t>
            </a:r>
          </a:p>
          <a:p>
            <a:pPr>
              <a:spcBef>
                <a:spcPct val="20000"/>
              </a:spcBef>
              <a:spcAft>
                <a:spcPts val="600"/>
              </a:spcAft>
              <a:buClr>
                <a:schemeClr val="tx2"/>
              </a:buClr>
              <a:buSzPct val="70000"/>
            </a:pPr>
            <a:endParaRPr lang="en-US" sz="12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L="342900" indent="-342900">
              <a:spcBef>
                <a:spcPct val="20000"/>
              </a:spcBef>
              <a:spcAft>
                <a:spcPts val="600"/>
              </a:spcAft>
              <a:buClr>
                <a:schemeClr val="tx2"/>
              </a:buClr>
              <a:buSzPct val="70000"/>
              <a:buFont typeface="Arial" panose="020B0604020202020204" pitchFamily="34" charset="0"/>
              <a:buChar char="•"/>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rPr>
              <a:t>Very brief look at a few specific emotional struggles</a:t>
            </a:r>
          </a:p>
        </p:txBody>
      </p:sp>
    </p:spTree>
    <p:extLst>
      <p:ext uri="{BB962C8B-B14F-4D97-AF65-F5344CB8AC3E}">
        <p14:creationId xmlns:p14="http://schemas.microsoft.com/office/powerpoint/2010/main" val="225241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D149-3CCF-F0CE-2199-52FF23962604}"/>
              </a:ext>
            </a:extLst>
          </p:cNvPr>
          <p:cNvSpPr>
            <a:spLocks noGrp="1"/>
          </p:cNvSpPr>
          <p:nvPr>
            <p:ph type="title"/>
          </p:nvPr>
        </p:nvSpPr>
        <p:spPr>
          <a:xfrm>
            <a:off x="1024036" y="1079291"/>
            <a:ext cx="5441285" cy="1678899"/>
          </a:xfrm>
        </p:spPr>
        <p:txBody>
          <a:bodyPr vert="horz" lIns="91440" tIns="45720" rIns="91440" bIns="45720" rtlCol="0" anchor="b">
            <a:normAutofit/>
          </a:bodyPr>
          <a:lstStyle/>
          <a:p>
            <a:r>
              <a:rPr lang="en-US" sz="5400" b="0" dirty="0"/>
              <a:t>Life is a Journey</a:t>
            </a:r>
          </a:p>
        </p:txBody>
      </p:sp>
      <p:pic>
        <p:nvPicPr>
          <p:cNvPr id="3" name="Picture 10" descr="The Journey Up The Mountain – Bare 5">
            <a:extLst>
              <a:ext uri="{FF2B5EF4-FFF2-40B4-BE49-F238E27FC236}">
                <a16:creationId xmlns:a16="http://schemas.microsoft.com/office/drawing/2014/main" id="{AC17CF8D-27FF-09D1-2ADB-9B33BEE4B8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7370"/>
          <a:stretch/>
        </p:blipFill>
        <p:spPr bwMode="auto">
          <a:xfrm>
            <a:off x="7620351" y="10"/>
            <a:ext cx="4571649"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1BCDE3-46BD-7A02-3283-A8253648B94C}"/>
              </a:ext>
            </a:extLst>
          </p:cNvPr>
          <p:cNvSpPr txBox="1"/>
          <p:nvPr/>
        </p:nvSpPr>
        <p:spPr>
          <a:xfrm>
            <a:off x="1409076" y="3638146"/>
            <a:ext cx="5271541" cy="923330"/>
          </a:xfrm>
          <a:prstGeom prst="rect">
            <a:avLst/>
          </a:prstGeom>
          <a:noFill/>
        </p:spPr>
        <p:txBody>
          <a:bodyPr wrap="square" rtlCol="0">
            <a:spAutoFit/>
          </a:bodyPr>
          <a:lstStyle/>
          <a:p>
            <a:pPr marL="285750" indent="-285750">
              <a:buFont typeface="Arial" panose="020B0604020202020204" pitchFamily="34" charset="0"/>
              <a:buChar char="•"/>
            </a:pPr>
            <a:r>
              <a:rPr lang="en-US" dirty="0"/>
              <a:t>Metaphorical</a:t>
            </a:r>
          </a:p>
          <a:p>
            <a:pPr marL="285750" indent="-285750">
              <a:buFont typeface="Arial" panose="020B0604020202020204" pitchFamily="34" charset="0"/>
              <a:buChar char="•"/>
            </a:pPr>
            <a:r>
              <a:rPr lang="en-US" dirty="0"/>
              <a:t>Life is bigger than this moment</a:t>
            </a:r>
          </a:p>
          <a:p>
            <a:pPr marL="285750" indent="-285750">
              <a:buFont typeface="Arial" panose="020B0604020202020204" pitchFamily="34" charset="0"/>
              <a:buChar char="•"/>
            </a:pPr>
            <a:r>
              <a:rPr lang="en-US" dirty="0"/>
              <a:t>Helpful to have a “visual” of the bigger picture</a:t>
            </a:r>
          </a:p>
        </p:txBody>
      </p:sp>
    </p:spTree>
    <p:extLst>
      <p:ext uri="{BB962C8B-B14F-4D97-AF65-F5344CB8AC3E}">
        <p14:creationId xmlns:p14="http://schemas.microsoft.com/office/powerpoint/2010/main" val="21454569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14553</TotalTime>
  <Words>11681</Words>
  <Application>Microsoft Office PowerPoint</Application>
  <PresentationFormat>Widescreen</PresentationFormat>
  <Paragraphs>821</Paragraphs>
  <Slides>54</Slides>
  <Notes>54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Abadi</vt:lpstr>
      <vt:lpstr>Aptos</vt:lpstr>
      <vt:lpstr>Arial</vt:lpstr>
      <vt:lpstr>Arial Narrow</vt:lpstr>
      <vt:lpstr>Calibri</vt:lpstr>
      <vt:lpstr>Courier New</vt:lpstr>
      <vt:lpstr>Dreaming Outloud Pro</vt:lpstr>
      <vt:lpstr>Gigi</vt:lpstr>
      <vt:lpstr>Goudy Old Style</vt:lpstr>
      <vt:lpstr>Helvetica</vt:lpstr>
      <vt:lpstr>system-ui</vt:lpstr>
      <vt:lpstr>Times New Roman</vt:lpstr>
      <vt:lpstr>Wingdings 2</vt:lpstr>
      <vt:lpstr>Damask</vt:lpstr>
      <vt:lpstr>Helping the Hurting</vt:lpstr>
      <vt:lpstr>Who I am:</vt:lpstr>
      <vt:lpstr>Where We Live:</vt:lpstr>
      <vt:lpstr>What We Do:</vt:lpstr>
      <vt:lpstr>Our Furry Friends:</vt:lpstr>
      <vt:lpstr>PowerPoint Presentation</vt:lpstr>
      <vt:lpstr>PowerPoint Presentation</vt:lpstr>
      <vt:lpstr>Objectives:</vt:lpstr>
      <vt:lpstr>Life is a Journey</vt:lpstr>
      <vt:lpstr>How Do We Journey Well?</vt:lpstr>
      <vt:lpstr>How is it IMPOSSIBLE to Journey Well Before Conversion?</vt:lpstr>
      <vt:lpstr>Homo Incurvatus In Se</vt:lpstr>
      <vt:lpstr>PowerPoint Presentation</vt:lpstr>
      <vt:lpstr>What Happens at Conversion?!</vt:lpstr>
      <vt:lpstr>PowerPoint Presentation</vt:lpstr>
      <vt:lpstr>Summarizing </vt:lpstr>
      <vt:lpstr>“Bedrock”  for  Christian Living:</vt:lpstr>
      <vt:lpstr>Bedrock #1:  Truth</vt:lpstr>
      <vt:lpstr>Truth</vt:lpstr>
      <vt:lpstr>Bedrock #1:   God’s Word is Truth.           “That’s what is so powerful about God’s Word... What is true for one is true for all! It doesn’t change.”</vt:lpstr>
      <vt:lpstr>Bedrock #2:  Confession</vt:lpstr>
      <vt:lpstr>Spirit vs. Flesh</vt:lpstr>
      <vt:lpstr>John 3:16-21</vt:lpstr>
      <vt:lpstr> </vt:lpstr>
      <vt:lpstr>Bedrock #3:  Grace</vt:lpstr>
      <vt:lpstr>“Hope in this Broken-Down World”  by Paul David Tripp</vt:lpstr>
      <vt:lpstr>PowerPoint Presentation</vt:lpstr>
      <vt:lpstr>Diversion Down the Medical Path:</vt:lpstr>
      <vt:lpstr>“Unbiased Observations” of the Behavior of Humans Based on Scientific Studies  (all the while rejecting God)</vt:lpstr>
      <vt:lpstr>Sigmund Freud</vt:lpstr>
      <vt:lpstr>Limitations of the Medical Field—especially in matters of behavior and mental health</vt:lpstr>
      <vt:lpstr>PowerPoint Presentation</vt:lpstr>
      <vt:lpstr>FaiTH</vt:lpstr>
      <vt:lpstr>prayer</vt:lpstr>
      <vt:lpstr>Larry Crabb</vt:lpstr>
      <vt:lpstr>Connecting</vt:lpstr>
      <vt:lpstr>Safest Place on Earth:</vt:lpstr>
      <vt:lpstr>Crabb’s  “Lower &amp; Upper Room”</vt:lpstr>
      <vt:lpstr>Crabb’s “Upper Room”</vt:lpstr>
      <vt:lpstr>Crabb’s Two Rooms:</vt:lpstr>
      <vt:lpstr>Dealing with Addiction:</vt:lpstr>
      <vt:lpstr>Addiction</vt:lpstr>
      <vt:lpstr>Dealing with the Pursuit of Happiness</vt:lpstr>
      <vt:lpstr>The Pursuit of Happiness</vt:lpstr>
      <vt:lpstr>Dealing with the Inevitability of Struggle (Suffering)</vt:lpstr>
      <vt:lpstr>Suffering / Struggle</vt:lpstr>
      <vt:lpstr>Dealing with Anxiety</vt:lpstr>
      <vt:lpstr>Anxiety</vt:lpstr>
      <vt:lpstr>Anxiety</vt:lpstr>
      <vt:lpstr>Dealing with Depression</vt:lpstr>
      <vt:lpstr>Depression</vt:lpstr>
      <vt:lpstr>Conclusion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the Hurting</dc:title>
  <dc:creator>LuAnne D. Yeager, MD</dc:creator>
  <cp:lastModifiedBy>LuAnne D. Yeager, MD</cp:lastModifiedBy>
  <cp:revision>61</cp:revision>
  <cp:lastPrinted>2024-01-15T23:32:40Z</cp:lastPrinted>
  <dcterms:created xsi:type="dcterms:W3CDTF">2023-10-22T20:45:38Z</dcterms:created>
  <dcterms:modified xsi:type="dcterms:W3CDTF">2024-01-18T01:24:36Z</dcterms:modified>
</cp:coreProperties>
</file>